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8" r:id="rId1"/>
  </p:sldMasterIdLst>
  <p:notesMasterIdLst>
    <p:notesMasterId r:id="rId35"/>
  </p:notesMasterIdLst>
  <p:handoutMasterIdLst>
    <p:handoutMasterId r:id="rId36"/>
  </p:handoutMasterIdLst>
  <p:sldIdLst>
    <p:sldId id="256" r:id="rId2"/>
    <p:sldId id="264" r:id="rId3"/>
    <p:sldId id="325" r:id="rId4"/>
    <p:sldId id="324" r:id="rId5"/>
    <p:sldId id="258" r:id="rId6"/>
    <p:sldId id="333" r:id="rId7"/>
    <p:sldId id="322" r:id="rId8"/>
    <p:sldId id="321" r:id="rId9"/>
    <p:sldId id="320" r:id="rId10"/>
    <p:sldId id="319" r:id="rId11"/>
    <p:sldId id="318" r:id="rId12"/>
    <p:sldId id="326" r:id="rId13"/>
    <p:sldId id="327" r:id="rId14"/>
    <p:sldId id="329" r:id="rId15"/>
    <p:sldId id="330" r:id="rId16"/>
    <p:sldId id="328" r:id="rId17"/>
    <p:sldId id="331" r:id="rId18"/>
    <p:sldId id="332" r:id="rId19"/>
    <p:sldId id="290" r:id="rId20"/>
    <p:sldId id="316" r:id="rId21"/>
    <p:sldId id="317" r:id="rId22"/>
    <p:sldId id="335" r:id="rId23"/>
    <p:sldId id="334" r:id="rId24"/>
    <p:sldId id="315" r:id="rId25"/>
    <p:sldId id="338" r:id="rId26"/>
    <p:sldId id="344" r:id="rId27"/>
    <p:sldId id="314" r:id="rId28"/>
    <p:sldId id="339" r:id="rId29"/>
    <p:sldId id="345" r:id="rId30"/>
    <p:sldId id="341" r:id="rId31"/>
    <p:sldId id="304" r:id="rId32"/>
    <p:sldId id="305" r:id="rId33"/>
    <p:sldId id="30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2" autoAdjust="0"/>
    <p:restoredTop sz="90000" autoAdjust="0"/>
  </p:normalViewPr>
  <p:slideViewPr>
    <p:cSldViewPr snapToGrid="0" snapToObjects="1">
      <p:cViewPr>
        <p:scale>
          <a:sx n="110" d="100"/>
          <a:sy n="110" d="100"/>
        </p:scale>
        <p:origin x="-14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24BB72-8A7C-7445-9143-2DB7ACC5158F}" type="datetimeFigureOut">
              <a:rPr lang="en-US" smtClean="0"/>
              <a:t>11/1/14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28F727-56AA-2A4E-8CAE-23DAADBD778A}" type="slidenum">
              <a:rPr lang="en-US" smtClean="0"/>
              <a:t>‹#›</a:t>
            </a:fld>
            <a:endParaRPr lang="en-US"/>
          </a:p>
        </p:txBody>
      </p:sp>
    </p:spTree>
    <p:extLst>
      <p:ext uri="{BB962C8B-B14F-4D97-AF65-F5344CB8AC3E}">
        <p14:creationId xmlns:p14="http://schemas.microsoft.com/office/powerpoint/2010/main" val="1455695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9B5440-D91E-AD4D-B334-49C0F67F6C9A}" type="datetimeFigureOut">
              <a:rPr lang="en-US" smtClean="0"/>
              <a:t>11/1/14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75A80F-0F10-0748-8B21-9E11BBEBDC56}" type="slidenum">
              <a:rPr lang="en-US" smtClean="0"/>
              <a:t>‹#›</a:t>
            </a:fld>
            <a:endParaRPr lang="en-US"/>
          </a:p>
        </p:txBody>
      </p:sp>
    </p:spTree>
    <p:extLst>
      <p:ext uri="{BB962C8B-B14F-4D97-AF65-F5344CB8AC3E}">
        <p14:creationId xmlns:p14="http://schemas.microsoft.com/office/powerpoint/2010/main" val="11142156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outcome of the process is a rough preliminary schedule created by program committees</a:t>
            </a:r>
          </a:p>
          <a:p>
            <a:endParaRPr lang="en-US" baseline="0" dirty="0" smtClean="0"/>
          </a:p>
          <a:p>
            <a:r>
              <a:rPr lang="en-US" baseline="0" dirty="0" smtClean="0"/>
              <a:t>The next step is to look at this rough schedule and further refine it. </a:t>
            </a:r>
          </a:p>
          <a:p>
            <a:r>
              <a:rPr lang="en-US" baseline="0" dirty="0" smtClean="0"/>
              <a:t>Mainly resolve conflicts (don’t schedule two authors at the same time, don’t schedule two sessions-chairs same time, remove stray papers)</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5</a:t>
            </a:fld>
            <a:endParaRPr lang="en-US"/>
          </a:p>
        </p:txBody>
      </p:sp>
    </p:spTree>
    <p:extLst>
      <p:ext uri="{BB962C8B-B14F-4D97-AF65-F5344CB8AC3E}">
        <p14:creationId xmlns:p14="http://schemas.microsoft.com/office/powerpoint/2010/main" val="312425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is the idea: why not release the list of accepted papers as soon as you have them (without any schedule information) and hopefully, you will get enough data that can be useful for conference scheduling.</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19</a:t>
            </a:fld>
            <a:endParaRPr lang="en-US"/>
          </a:p>
        </p:txBody>
      </p:sp>
    </p:spTree>
    <p:extLst>
      <p:ext uri="{BB962C8B-B14F-4D97-AF65-F5344CB8AC3E}">
        <p14:creationId xmlns:p14="http://schemas.microsoft.com/office/powerpoint/2010/main" val="293513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C46CDA9-0DD1-D642-AFC1-C27208BB7329}" type="datetime1">
              <a:rPr lang="en-US" smtClean="0"/>
              <a:t>11/1/14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9B844-B41B-5047-BE84-F51451D74121}" type="datetime1">
              <a:rPr lang="en-US" smtClean="0"/>
              <a:t>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6FDFA9-7269-0D4F-9CF2-A84753E9B7B6}" type="datetime1">
              <a:rPr lang="en-US" smtClean="0"/>
              <a:t>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B6C905-EBF8-5544-9B57-270F780DAE2C}" type="datetime1">
              <a:rPr lang="en-US" smtClean="0"/>
              <a:t>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376E32D-87EB-6842-BFD4-9363B503A96E}" type="datetime1">
              <a:rPr lang="en-US" smtClean="0"/>
              <a:t>11/1/14</a:t>
            </a:fld>
            <a:endParaRPr lang="en-US"/>
          </a:p>
        </p:txBody>
      </p:sp>
      <p:sp>
        <p:nvSpPr>
          <p:cNvPr id="8" name="Slide Number Placeholder 7"/>
          <p:cNvSpPr>
            <a:spLocks noGrp="1"/>
          </p:cNvSpPr>
          <p:nvPr>
            <p:ph type="sldNum" sz="quarter" idx="11"/>
          </p:nvPr>
        </p:nvSpPr>
        <p:spPr/>
        <p:txBody>
          <a:bodyPr/>
          <a:lstStyle/>
          <a:p>
            <a:fld id="{3124A561-1E2C-B64F-BC60-7F57E6A3232D}"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6E45BBA-3890-FB47-9732-88B03FF8C0C2}" type="datetime1">
              <a:rPr lang="en-US" smtClean="0"/>
              <a:t>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64D56B-0A6E-E448-A584-5EC4AFA7E294}" type="datetime1">
              <a:rPr lang="en-US" smtClean="0"/>
              <a:t>11/1/14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0CCE20-E765-7244-BF85-9FD08ED3DDF6}" type="datetime1">
              <a:rPr lang="en-US" smtClean="0"/>
              <a:t>11/1/14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40AD4-97E3-5D4B-8DF7-E284F078BEDC}" type="datetime1">
              <a:rPr lang="en-US" smtClean="0"/>
              <a:t>11/1/14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4A561-1E2C-B64F-BC60-7F57E6A323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551AF-C461-3F40-BC6B-B11674CAEC1C}" type="datetime1">
              <a:rPr lang="en-US" smtClean="0"/>
              <a:t>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081335-50BE-654F-92F5-BB3EAC04D1C5}" type="datetime1">
              <a:rPr lang="en-US" smtClean="0"/>
              <a:t>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3124A561-1E2C-B64F-BC60-7F57E6A3232D}"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092E86F-A317-EF49-86BA-785311EF1CC5}" type="datetime1">
              <a:rPr lang="en-US" smtClean="0"/>
              <a:t>11/1/14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3124A561-1E2C-B64F-BC60-7F57E6A3232D}"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658" y="2011479"/>
            <a:ext cx="8457742" cy="1990138"/>
          </a:xfrm>
        </p:spPr>
        <p:txBody>
          <a:bodyPr>
            <a:normAutofit/>
          </a:bodyPr>
          <a:lstStyle/>
          <a:p>
            <a:r>
              <a:rPr lang="en-US" sz="3600" spc="-60" dirty="0" smtClean="0">
                <a:solidFill>
                  <a:schemeClr val="tx2"/>
                </a:solidFill>
              </a:rPr>
              <a:t>Attendee-Sourcing</a:t>
            </a:r>
            <a:endParaRPr lang="en-US" sz="5400" b="1" dirty="0">
              <a:solidFill>
                <a:srgbClr val="E46C0A"/>
              </a:solidFill>
            </a:endParaRPr>
          </a:p>
        </p:txBody>
      </p:sp>
      <p:sp>
        <p:nvSpPr>
          <p:cNvPr id="5" name="Slide Number Placeholder 4"/>
          <p:cNvSpPr>
            <a:spLocks noGrp="1"/>
          </p:cNvSpPr>
          <p:nvPr>
            <p:ph type="sldNum" sz="quarter" idx="12"/>
          </p:nvPr>
        </p:nvSpPr>
        <p:spPr>
          <a:xfrm>
            <a:off x="8594725" y="5648325"/>
            <a:ext cx="549275" cy="396875"/>
          </a:xfrm>
        </p:spPr>
        <p:txBody>
          <a:bodyPr/>
          <a:lstStyle/>
          <a:p>
            <a:fld id="{3124A561-1E2C-B64F-BC60-7F57E6A3232D}" type="slidenum">
              <a:rPr lang="en-US" smtClean="0"/>
              <a:t>1</a:t>
            </a:fld>
            <a:endParaRPr lang="en-US"/>
          </a:p>
        </p:txBody>
      </p:sp>
      <p:sp>
        <p:nvSpPr>
          <p:cNvPr id="4" name="TextBox 3"/>
          <p:cNvSpPr txBox="1"/>
          <p:nvPr/>
        </p:nvSpPr>
        <p:spPr>
          <a:xfrm>
            <a:off x="330657" y="4476751"/>
            <a:ext cx="8457743" cy="2031325"/>
          </a:xfrm>
          <a:prstGeom prst="rect">
            <a:avLst/>
          </a:prstGeom>
          <a:noFill/>
        </p:spPr>
        <p:txBody>
          <a:bodyPr wrap="square" rtlCol="0">
            <a:spAutoFit/>
          </a:bodyPr>
          <a:lstStyle/>
          <a:p>
            <a:r>
              <a:rPr lang="en-US" dirty="0" smtClean="0"/>
              <a:t>Anant Bhardwaj (MIT</a:t>
            </a:r>
            <a:r>
              <a:rPr lang="en-US" dirty="0" smtClean="0"/>
              <a:t>)</a:t>
            </a:r>
          </a:p>
          <a:p>
            <a:r>
              <a:rPr lang="en-US" dirty="0" err="1" smtClean="0"/>
              <a:t>Juho</a:t>
            </a:r>
            <a:r>
              <a:rPr lang="en-US" dirty="0" smtClean="0"/>
              <a:t> </a:t>
            </a:r>
            <a:r>
              <a:rPr lang="en-US" dirty="0" smtClean="0"/>
              <a:t>Kim (MIT</a:t>
            </a:r>
            <a:r>
              <a:rPr lang="en-US" dirty="0" smtClean="0"/>
              <a:t>)</a:t>
            </a:r>
          </a:p>
          <a:p>
            <a:r>
              <a:rPr lang="en-US" dirty="0" smtClean="0"/>
              <a:t>Steven </a:t>
            </a:r>
            <a:r>
              <a:rPr lang="en-US" dirty="0" smtClean="0"/>
              <a:t>Dow (CMU</a:t>
            </a:r>
            <a:r>
              <a:rPr lang="en-US" dirty="0" smtClean="0"/>
              <a:t>)</a:t>
            </a:r>
            <a:endParaRPr lang="en-US" dirty="0"/>
          </a:p>
          <a:p>
            <a:r>
              <a:rPr lang="en-US" dirty="0" smtClean="0"/>
              <a:t>David </a:t>
            </a:r>
            <a:r>
              <a:rPr lang="en-US" dirty="0" err="1" smtClean="0"/>
              <a:t>Karger</a:t>
            </a:r>
            <a:r>
              <a:rPr lang="en-US" dirty="0" smtClean="0"/>
              <a:t> (MIT)</a:t>
            </a:r>
          </a:p>
          <a:p>
            <a:r>
              <a:rPr lang="en-US" dirty="0" smtClean="0"/>
              <a:t>Sam Madden (MIT</a:t>
            </a:r>
            <a:r>
              <a:rPr lang="en-US" dirty="0" smtClean="0"/>
              <a:t>)</a:t>
            </a:r>
            <a:endParaRPr lang="en-US" dirty="0"/>
          </a:p>
          <a:p>
            <a:r>
              <a:rPr lang="en-US" dirty="0" smtClean="0"/>
              <a:t>Rob </a:t>
            </a:r>
            <a:r>
              <a:rPr lang="en-US" dirty="0" smtClean="0"/>
              <a:t>Miller (MIT</a:t>
            </a:r>
            <a:r>
              <a:rPr lang="en-US" dirty="0" smtClean="0"/>
              <a:t>)</a:t>
            </a:r>
            <a:endParaRPr lang="en-US" dirty="0"/>
          </a:p>
          <a:p>
            <a:r>
              <a:rPr lang="en-US" dirty="0" err="1" smtClean="0"/>
              <a:t>Haoqi</a:t>
            </a:r>
            <a:r>
              <a:rPr lang="en-US" dirty="0" smtClean="0"/>
              <a:t> </a:t>
            </a:r>
            <a:r>
              <a:rPr lang="en-US" dirty="0" smtClean="0"/>
              <a:t>Zhang (Northwestern)</a:t>
            </a:r>
            <a:endParaRPr lang="en-US" dirty="0"/>
          </a:p>
        </p:txBody>
      </p:sp>
    </p:spTree>
    <p:extLst>
      <p:ext uri="{BB962C8B-B14F-4D97-AF65-F5344CB8AC3E}">
        <p14:creationId xmlns:p14="http://schemas.microsoft.com/office/powerpoint/2010/main" val="41950979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36282"/>
          </a:xfrm>
        </p:spPr>
        <p:txBody>
          <a:bodyPr anchor="t"/>
          <a:lstStyle/>
          <a:p>
            <a:r>
              <a:rPr lang="en-US" dirty="0" smtClean="0"/>
              <a:t>Attendee-Sourcing</a:t>
            </a:r>
            <a:endParaRPr lang="en-US" dirty="0"/>
          </a:p>
        </p:txBody>
      </p:sp>
      <p:sp>
        <p:nvSpPr>
          <p:cNvPr id="3" name="Content Placeholder 2"/>
          <p:cNvSpPr>
            <a:spLocks noGrp="1"/>
          </p:cNvSpPr>
          <p:nvPr>
            <p:ph idx="1"/>
          </p:nvPr>
        </p:nvSpPr>
        <p:spPr/>
        <p:txBody>
          <a:bodyPr/>
          <a:lstStyle/>
          <a:p>
            <a:r>
              <a:rPr lang="en-US" dirty="0" smtClean="0">
                <a:solidFill>
                  <a:srgbClr val="000000"/>
                </a:solidFill>
              </a:rPr>
              <a:t>Involve attendees -- collect </a:t>
            </a:r>
            <a:r>
              <a:rPr lang="en-US" dirty="0">
                <a:solidFill>
                  <a:srgbClr val="000000"/>
                </a:solidFill>
              </a:rPr>
              <a:t>useful data from attendees to help in conference scheduling.</a:t>
            </a:r>
          </a:p>
          <a:p>
            <a:endParaRPr lang="en-US" dirty="0">
              <a:solidFill>
                <a:srgbClr val="000000"/>
              </a:solidFill>
            </a:endParaRPr>
          </a:p>
          <a:p>
            <a:r>
              <a:rPr lang="en-US" dirty="0">
                <a:solidFill>
                  <a:srgbClr val="000000"/>
                </a:solidFill>
              </a:rPr>
              <a:t>CAVEAT</a:t>
            </a:r>
          </a:p>
          <a:p>
            <a:pPr lvl="1"/>
            <a:r>
              <a:rPr lang="en-US" dirty="0">
                <a:solidFill>
                  <a:srgbClr val="000000"/>
                </a:solidFill>
              </a:rPr>
              <a:t>Attendees have no interest/incentive in helping in conference scheduling </a:t>
            </a:r>
          </a:p>
          <a:p>
            <a:endParaRPr lang="en-US" dirty="0">
              <a:solidFill>
                <a:srgbClr val="000000"/>
              </a:solidFill>
            </a:endParaRPr>
          </a:p>
          <a:p>
            <a:r>
              <a:rPr lang="en-US" dirty="0" smtClean="0">
                <a:solidFill>
                  <a:srgbClr val="000000"/>
                </a:solidFill>
              </a:rPr>
              <a:t>PROPOSED SOLUTION</a:t>
            </a:r>
            <a:endParaRPr lang="en-US" dirty="0">
              <a:solidFill>
                <a:srgbClr val="000000"/>
              </a:solidFill>
            </a:endParaRPr>
          </a:p>
          <a:p>
            <a:pPr lvl="1"/>
            <a:r>
              <a:rPr lang="en-US" dirty="0">
                <a:solidFill>
                  <a:srgbClr val="000000"/>
                </a:solidFill>
              </a:rPr>
              <a:t>Give attendees a tool that they </a:t>
            </a:r>
            <a:r>
              <a:rPr lang="en-US" b="1" dirty="0">
                <a:solidFill>
                  <a:srgbClr val="000000"/>
                </a:solidFill>
              </a:rPr>
              <a:t>use for their own benefits</a:t>
            </a:r>
            <a:r>
              <a:rPr lang="en-US" dirty="0">
                <a:solidFill>
                  <a:srgbClr val="000000"/>
                </a:solidFill>
              </a:rPr>
              <a:t> and we collect useful data as a by-product of their usage of the tool.</a:t>
            </a:r>
          </a:p>
          <a:p>
            <a:endParaRPr lang="en-US" dirty="0">
              <a:solidFill>
                <a:srgbClr val="000000"/>
              </a:solidFill>
            </a:endParaRPr>
          </a:p>
          <a:p>
            <a:pPr lvl="1"/>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10</a:t>
            </a:fld>
            <a:endParaRPr lang="en-US"/>
          </a:p>
        </p:txBody>
      </p:sp>
    </p:spTree>
    <p:extLst>
      <p:ext uri="{BB962C8B-B14F-4D97-AF65-F5344CB8AC3E}">
        <p14:creationId xmlns:p14="http://schemas.microsoft.com/office/powerpoint/2010/main" val="36538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09000" cy="1129982"/>
          </a:xfrm>
        </p:spPr>
        <p:txBody>
          <a:bodyPr anchor="t">
            <a:normAutofit fontScale="90000"/>
          </a:bodyPr>
          <a:lstStyle/>
          <a:p>
            <a:r>
              <a:rPr lang="en-US" dirty="0" smtClean="0"/>
              <a:t>Introducing Confer</a:t>
            </a:r>
            <a:br>
              <a:rPr lang="en-US" dirty="0" smtClean="0"/>
            </a:br>
            <a:r>
              <a:rPr lang="en-US" dirty="0" smtClean="0"/>
              <a:t>[A tool for Attendee-Sourcing</a:t>
            </a:r>
            <a:endParaRPr lang="en-US" dirty="0"/>
          </a:p>
        </p:txBody>
      </p:sp>
      <p:sp>
        <p:nvSpPr>
          <p:cNvPr id="3" name="Content Placeholder 2"/>
          <p:cNvSpPr>
            <a:spLocks noGrp="1"/>
          </p:cNvSpPr>
          <p:nvPr>
            <p:ph idx="1"/>
          </p:nvPr>
        </p:nvSpPr>
        <p:spPr>
          <a:xfrm>
            <a:off x="457200" y="1752600"/>
            <a:ext cx="2260600" cy="4373563"/>
          </a:xfrm>
        </p:spPr>
        <p:txBody>
          <a:bodyPr/>
          <a:lstStyle/>
          <a:p>
            <a:r>
              <a:rPr lang="en-US" dirty="0">
                <a:solidFill>
                  <a:srgbClr val="000000"/>
                </a:solidFill>
              </a:rPr>
              <a:t>Confer helps attendees find/explore interesting papers and build a personal </a:t>
            </a:r>
            <a:r>
              <a:rPr lang="en-US" dirty="0" smtClean="0">
                <a:solidFill>
                  <a:srgbClr val="000000"/>
                </a:solidFill>
              </a:rPr>
              <a:t>schedule.</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11</a:t>
            </a:fld>
            <a:endParaRPr lang="en-US"/>
          </a:p>
        </p:txBody>
      </p:sp>
      <p:pic>
        <p:nvPicPr>
          <p:cNvPr id="6" name="Picture 5" descr="Screen Shot 2014-11-01 at 10.30.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922" y="1483677"/>
            <a:ext cx="5515753" cy="5374323"/>
          </a:xfrm>
          <a:prstGeom prst="rect">
            <a:avLst/>
          </a:prstGeom>
        </p:spPr>
      </p:pic>
    </p:spTree>
    <p:extLst>
      <p:ext uri="{BB962C8B-B14F-4D97-AF65-F5344CB8AC3E}">
        <p14:creationId xmlns:p14="http://schemas.microsoft.com/office/powerpoint/2010/main" val="10055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23582"/>
          </a:xfrm>
        </p:spPr>
        <p:txBody>
          <a:bodyPr anchor="t">
            <a:normAutofit fontScale="90000"/>
          </a:bodyPr>
          <a:lstStyle/>
          <a:p>
            <a:r>
              <a:rPr lang="en-US" dirty="0" smtClean="0"/>
              <a:t>Attendees Search on Confer</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12</a:t>
            </a:fld>
            <a:endParaRPr lang="en-US"/>
          </a:p>
        </p:txBody>
      </p:sp>
      <p:pic>
        <p:nvPicPr>
          <p:cNvPr id="5" name="Picture 4" descr="Screen Shot 2014-10-22 at 6.58.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876300"/>
            <a:ext cx="7565110" cy="6858000"/>
          </a:xfrm>
          <a:prstGeom prst="rect">
            <a:avLst/>
          </a:prstGeom>
        </p:spPr>
      </p:pic>
      <p:sp>
        <p:nvSpPr>
          <p:cNvPr id="6" name="Rounded Rectangle 5"/>
          <p:cNvSpPr/>
          <p:nvPr/>
        </p:nvSpPr>
        <p:spPr>
          <a:xfrm>
            <a:off x="304798" y="3891492"/>
            <a:ext cx="7975601" cy="566208"/>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15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09000" cy="1269682"/>
          </a:xfrm>
        </p:spPr>
        <p:txBody>
          <a:bodyPr>
            <a:normAutofit/>
          </a:bodyPr>
          <a:lstStyle/>
          <a:p>
            <a:r>
              <a:rPr lang="en-US" dirty="0" smtClean="0"/>
              <a:t>ATTENDEEES Mark Interesting Papers</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13</a:t>
            </a:fld>
            <a:endParaRPr lang="en-US"/>
          </a:p>
        </p:txBody>
      </p:sp>
      <p:pic>
        <p:nvPicPr>
          <p:cNvPr id="5" name="Picture 4" descr="Screen Shot 2014-10-22 at 1.55.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91002"/>
            <a:ext cx="7174296" cy="5034919"/>
          </a:xfrm>
          <a:prstGeom prst="rect">
            <a:avLst/>
          </a:prstGeom>
        </p:spPr>
      </p:pic>
      <p:sp>
        <p:nvSpPr>
          <p:cNvPr id="6" name="Rounded Rectangle 5"/>
          <p:cNvSpPr/>
          <p:nvPr/>
        </p:nvSpPr>
        <p:spPr>
          <a:xfrm>
            <a:off x="457200" y="2633134"/>
            <a:ext cx="7174296" cy="922866"/>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84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85482"/>
          </a:xfrm>
        </p:spPr>
        <p:txBody>
          <a:bodyPr anchor="t"/>
          <a:lstStyle/>
          <a:p>
            <a:r>
              <a:rPr lang="en-US" dirty="0" smtClean="0"/>
              <a:t>ATTENDEES EXPLORE</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14</a:t>
            </a:fld>
            <a:endParaRPr lang="en-US"/>
          </a:p>
        </p:txBody>
      </p:sp>
      <p:pic>
        <p:nvPicPr>
          <p:cNvPr id="5" name="Picture 4" descr="Screen Shot 2014-10-22 at 7.14.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17" y="847040"/>
            <a:ext cx="7533216" cy="6010960"/>
          </a:xfrm>
          <a:prstGeom prst="rect">
            <a:avLst/>
          </a:prstGeom>
        </p:spPr>
      </p:pic>
      <p:sp>
        <p:nvSpPr>
          <p:cNvPr id="6" name="Rounded Rectangle 5"/>
          <p:cNvSpPr/>
          <p:nvPr/>
        </p:nvSpPr>
        <p:spPr>
          <a:xfrm>
            <a:off x="254000" y="4195234"/>
            <a:ext cx="8128000" cy="2662766"/>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980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521700" cy="710882"/>
          </a:xfrm>
        </p:spPr>
        <p:txBody>
          <a:bodyPr anchor="t">
            <a:normAutofit/>
          </a:bodyPr>
          <a:lstStyle/>
          <a:p>
            <a:r>
              <a:rPr lang="en-US" dirty="0" smtClean="0"/>
              <a:t>Confer Recommendations</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15</a:t>
            </a:fld>
            <a:endParaRPr lang="en-US"/>
          </a:p>
        </p:txBody>
      </p:sp>
      <p:pic>
        <p:nvPicPr>
          <p:cNvPr id="5" name="Picture 4" descr="Screen Shot 2014-10-22 at 2.0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871532"/>
            <a:ext cx="7614709" cy="5986468"/>
          </a:xfrm>
          <a:prstGeom prst="rect">
            <a:avLst/>
          </a:prstGeom>
        </p:spPr>
      </p:pic>
      <p:sp>
        <p:nvSpPr>
          <p:cNvPr id="6" name="Rounded Rectangle 5"/>
          <p:cNvSpPr/>
          <p:nvPr/>
        </p:nvSpPr>
        <p:spPr>
          <a:xfrm>
            <a:off x="254000" y="3750734"/>
            <a:ext cx="8242300" cy="3107266"/>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32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521701" cy="723582"/>
          </a:xfrm>
        </p:spPr>
        <p:txBody>
          <a:bodyPr anchor="t">
            <a:normAutofit/>
          </a:bodyPr>
          <a:lstStyle/>
          <a:p>
            <a:r>
              <a:rPr lang="en-US" dirty="0" smtClean="0"/>
              <a:t>PERSONALIZED SCHEDULE</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16</a:t>
            </a:fld>
            <a:endParaRPr lang="en-US"/>
          </a:p>
        </p:txBody>
      </p:sp>
      <p:pic>
        <p:nvPicPr>
          <p:cNvPr id="5" name="Picture 4" descr="confer-schedu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99" y="992717"/>
            <a:ext cx="6372183" cy="5979583"/>
          </a:xfrm>
          <a:prstGeom prst="rect">
            <a:avLst/>
          </a:prstGeom>
        </p:spPr>
      </p:pic>
    </p:spTree>
    <p:extLst>
      <p:ext uri="{BB962C8B-B14F-4D97-AF65-F5344CB8AC3E}">
        <p14:creationId xmlns:p14="http://schemas.microsoft.com/office/powerpoint/2010/main" val="385370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36282"/>
          </a:xfrm>
        </p:spPr>
        <p:txBody>
          <a:bodyPr anchor="t"/>
          <a:lstStyle/>
          <a:p>
            <a:r>
              <a:rPr lang="en-US" dirty="0" smtClean="0"/>
              <a:t>Attendee-Sourcing</a:t>
            </a:r>
            <a:endParaRPr lang="en-US" dirty="0"/>
          </a:p>
        </p:txBody>
      </p:sp>
      <p:sp>
        <p:nvSpPr>
          <p:cNvPr id="3" name="Content Placeholder 2"/>
          <p:cNvSpPr>
            <a:spLocks noGrp="1"/>
          </p:cNvSpPr>
          <p:nvPr>
            <p:ph idx="1"/>
          </p:nvPr>
        </p:nvSpPr>
        <p:spPr/>
        <p:txBody>
          <a:bodyPr>
            <a:normAutofit/>
          </a:bodyPr>
          <a:lstStyle/>
          <a:p>
            <a:r>
              <a:rPr lang="en-US" dirty="0">
                <a:solidFill>
                  <a:srgbClr val="000000"/>
                </a:solidFill>
              </a:rPr>
              <a:t>Collect useful data from attendees to help in conference scheduling.</a:t>
            </a:r>
          </a:p>
          <a:p>
            <a:endParaRPr lang="en-US" dirty="0">
              <a:solidFill>
                <a:srgbClr val="000000"/>
              </a:solidFill>
            </a:endParaRPr>
          </a:p>
          <a:p>
            <a:r>
              <a:rPr lang="en-US" dirty="0" smtClean="0">
                <a:solidFill>
                  <a:srgbClr val="000000"/>
                </a:solidFill>
              </a:rPr>
              <a:t>PROPOSAL</a:t>
            </a:r>
          </a:p>
          <a:p>
            <a:pPr lvl="1"/>
            <a:r>
              <a:rPr lang="en-US" dirty="0" smtClean="0">
                <a:solidFill>
                  <a:srgbClr val="000000"/>
                </a:solidFill>
              </a:rPr>
              <a:t>Use Confer to collect useful data from attendees.</a:t>
            </a:r>
          </a:p>
          <a:p>
            <a:endParaRPr lang="en-US" dirty="0" smtClean="0">
              <a:solidFill>
                <a:srgbClr val="000000"/>
              </a:solidFill>
            </a:endParaRPr>
          </a:p>
          <a:p>
            <a:r>
              <a:rPr lang="en-US" dirty="0" smtClean="0">
                <a:solidFill>
                  <a:srgbClr val="000000"/>
                </a:solidFill>
              </a:rPr>
              <a:t>CAVEAT</a:t>
            </a:r>
            <a:endParaRPr lang="en-US" dirty="0">
              <a:solidFill>
                <a:srgbClr val="000000"/>
              </a:solidFill>
            </a:endParaRPr>
          </a:p>
          <a:p>
            <a:pPr lvl="1"/>
            <a:r>
              <a:rPr lang="en-US" dirty="0" smtClean="0">
                <a:solidFill>
                  <a:srgbClr val="000000"/>
                </a:solidFill>
              </a:rPr>
              <a:t>Why would attendee mark papers months in advance to help in conference scheduling?</a:t>
            </a:r>
            <a:endParaRPr lang="en-US" dirty="0">
              <a:solidFill>
                <a:srgbClr val="000000"/>
              </a:solidFill>
            </a:endParaRPr>
          </a:p>
          <a:p>
            <a:endParaRPr lang="en-US" dirty="0">
              <a:solidFill>
                <a:srgbClr val="000000"/>
              </a:solidFill>
            </a:endParaRPr>
          </a:p>
          <a:p>
            <a:pPr lvl="1"/>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17</a:t>
            </a:fld>
            <a:endParaRPr lang="en-US"/>
          </a:p>
        </p:txBody>
      </p:sp>
    </p:spTree>
    <p:extLst>
      <p:ext uri="{BB962C8B-B14F-4D97-AF65-F5344CB8AC3E}">
        <p14:creationId xmlns:p14="http://schemas.microsoft.com/office/powerpoint/2010/main" val="1291382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72782"/>
          </a:xfrm>
        </p:spPr>
        <p:txBody>
          <a:bodyPr anchor="t"/>
          <a:lstStyle/>
          <a:p>
            <a:r>
              <a:rPr lang="en-US" dirty="0" smtClean="0"/>
              <a:t>Prior Knowledge</a:t>
            </a:r>
            <a:endParaRPr lang="en-US" dirty="0"/>
          </a:p>
        </p:txBody>
      </p:sp>
      <p:sp>
        <p:nvSpPr>
          <p:cNvPr id="3" name="Content Placeholder 2"/>
          <p:cNvSpPr>
            <a:spLocks noGrp="1"/>
          </p:cNvSpPr>
          <p:nvPr>
            <p:ph idx="1"/>
          </p:nvPr>
        </p:nvSpPr>
        <p:spPr/>
        <p:txBody>
          <a:bodyPr/>
          <a:lstStyle/>
          <a:p>
            <a:r>
              <a:rPr lang="en-US" dirty="0">
                <a:solidFill>
                  <a:srgbClr val="000000"/>
                </a:solidFill>
              </a:rPr>
              <a:t>Based on Past Deployments of Confer</a:t>
            </a:r>
          </a:p>
          <a:p>
            <a:pPr marL="342900" indent="-342900">
              <a:buFont typeface="Arial"/>
              <a:buChar char="•"/>
            </a:pPr>
            <a:r>
              <a:rPr lang="en-US" b="0" dirty="0">
                <a:solidFill>
                  <a:srgbClr val="000000"/>
                </a:solidFill>
              </a:rPr>
              <a:t>Attendees start using Confer immediately once the conference is available on Confer</a:t>
            </a:r>
          </a:p>
          <a:p>
            <a:pPr marL="342900" indent="-342900">
              <a:buFont typeface="Arial"/>
              <a:buChar char="•"/>
            </a:pPr>
            <a:r>
              <a:rPr lang="en-US" b="0" dirty="0">
                <a:solidFill>
                  <a:srgbClr val="000000"/>
                </a:solidFill>
              </a:rPr>
              <a:t>They search for papers and explore related papers</a:t>
            </a:r>
          </a:p>
          <a:p>
            <a:pPr marL="342900" indent="-342900">
              <a:buFont typeface="Arial"/>
              <a:buChar char="•"/>
            </a:pPr>
            <a:r>
              <a:rPr lang="en-US" b="0" dirty="0">
                <a:solidFill>
                  <a:srgbClr val="000000"/>
                </a:solidFill>
              </a:rPr>
              <a:t>While exploring, they add interesting papers to their preference list</a:t>
            </a:r>
            <a:r>
              <a:rPr lang="en-US" b="0" dirty="0" smtClean="0">
                <a:solidFill>
                  <a:srgbClr val="000000"/>
                </a:solidFill>
              </a:rPr>
              <a:t>.</a:t>
            </a:r>
            <a:endParaRPr lang="en-US" b="0" dirty="0">
              <a:solidFill>
                <a:srgbClr val="000000"/>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18</a:t>
            </a:fld>
            <a:endParaRPr lang="en-US"/>
          </a:p>
        </p:txBody>
      </p:sp>
    </p:spTree>
    <p:extLst>
      <p:ext uri="{BB962C8B-B14F-4D97-AF65-F5344CB8AC3E}">
        <p14:creationId xmlns:p14="http://schemas.microsoft.com/office/powerpoint/2010/main" val="147022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542" y="4234"/>
            <a:ext cx="8348133" cy="667278"/>
          </a:xfrm>
        </p:spPr>
        <p:txBody>
          <a:bodyPr>
            <a:normAutofit/>
          </a:bodyPr>
          <a:lstStyle/>
          <a:p>
            <a:r>
              <a:rPr lang="en-US" b="1" dirty="0" smtClean="0">
                <a:solidFill>
                  <a:schemeClr val="accent5"/>
                </a:solidFill>
              </a:rPr>
              <a:t>Attendee-Sourcing</a:t>
            </a:r>
            <a:endParaRPr lang="en-US" b="1" dirty="0">
              <a:solidFill>
                <a:schemeClr val="accent5"/>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19</a:t>
            </a:fld>
            <a:endParaRPr lang="en-US"/>
          </a:p>
        </p:txBody>
      </p:sp>
      <p:pic>
        <p:nvPicPr>
          <p:cNvPr id="9" name="Picture 8" descr="all-accepted-pa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129" y="973666"/>
            <a:ext cx="6570246" cy="5884334"/>
          </a:xfrm>
          <a:prstGeom prst="rect">
            <a:avLst/>
          </a:prstGeom>
        </p:spPr>
      </p:pic>
      <p:sp>
        <p:nvSpPr>
          <p:cNvPr id="10" name="Rectangle 9"/>
          <p:cNvSpPr/>
          <p:nvPr/>
        </p:nvSpPr>
        <p:spPr>
          <a:xfrm>
            <a:off x="201083" y="973666"/>
            <a:ext cx="1869017" cy="3108544"/>
          </a:xfrm>
          <a:prstGeom prst="rect">
            <a:avLst/>
          </a:prstGeom>
        </p:spPr>
        <p:txBody>
          <a:bodyPr wrap="square">
            <a:spAutoFit/>
          </a:bodyPr>
          <a:lstStyle/>
          <a:p>
            <a:r>
              <a:rPr lang="en-US" sz="2800" b="1" dirty="0" smtClean="0">
                <a:solidFill>
                  <a:srgbClr val="D1282E"/>
                </a:solidFill>
                <a:latin typeface="+mj-lt"/>
              </a:rPr>
              <a:t>60-90 days before </a:t>
            </a:r>
            <a:r>
              <a:rPr lang="en-US" sz="2800" dirty="0" smtClean="0">
                <a:solidFill>
                  <a:srgbClr val="000000"/>
                </a:solidFill>
              </a:rPr>
              <a:t>the schedule </a:t>
            </a:r>
            <a:r>
              <a:rPr lang="en-US" sz="2800" dirty="0" smtClean="0">
                <a:solidFill>
                  <a:srgbClr val="000000"/>
                </a:solidFill>
              </a:rPr>
              <a:t>announce-</a:t>
            </a:r>
            <a:r>
              <a:rPr lang="en-US" sz="2800" dirty="0" err="1" smtClean="0">
                <a:solidFill>
                  <a:srgbClr val="000000"/>
                </a:solidFill>
              </a:rPr>
              <a:t>ment</a:t>
            </a:r>
            <a:r>
              <a:rPr lang="en-US" sz="2800" dirty="0" smtClean="0">
                <a:solidFill>
                  <a:srgbClr val="000000"/>
                </a:solidFill>
              </a:rPr>
              <a:t>.</a:t>
            </a:r>
            <a:endParaRPr lang="en-US" sz="2800" dirty="0">
              <a:solidFill>
                <a:srgbClr val="000000"/>
              </a:solidFill>
            </a:endParaRPr>
          </a:p>
        </p:txBody>
      </p:sp>
      <p:sp>
        <p:nvSpPr>
          <p:cNvPr id="3" name="Oval Callout 2"/>
          <p:cNvSpPr/>
          <p:nvPr/>
        </p:nvSpPr>
        <p:spPr>
          <a:xfrm>
            <a:off x="7010400" y="275167"/>
            <a:ext cx="2133600" cy="698499"/>
          </a:xfrm>
          <a:prstGeom prst="wedgeEllipseCallout">
            <a:avLst/>
          </a:prstGeom>
          <a:solidFill>
            <a:schemeClr val="accent2">
              <a:lumMod val="40000"/>
              <a:lumOff val="6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No Schedule</a:t>
            </a:r>
            <a:endParaRPr lang="en-US" b="1" dirty="0">
              <a:solidFill>
                <a:srgbClr val="000000"/>
              </a:solidFill>
            </a:endParaRPr>
          </a:p>
        </p:txBody>
      </p:sp>
    </p:spTree>
    <p:extLst>
      <p:ext uri="{BB962C8B-B14F-4D97-AF65-F5344CB8AC3E}">
        <p14:creationId xmlns:p14="http://schemas.microsoft.com/office/powerpoint/2010/main" val="7553188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65100"/>
            <a:ext cx="8001000" cy="6438900"/>
          </a:xfrm>
        </p:spPr>
        <p:txBody>
          <a:bodyPr anchor="ctr">
            <a:noAutofit/>
          </a:bodyPr>
          <a:lstStyle/>
          <a:p>
            <a:pPr marL="274320" lvl="1" indent="0" algn="ctr">
              <a:buNone/>
            </a:pPr>
            <a:r>
              <a:rPr lang="en-US" sz="2800" b="1" dirty="0" smtClean="0"/>
              <a:t>A </a:t>
            </a:r>
          </a:p>
          <a:p>
            <a:pPr marL="274320" lvl="1" indent="0" algn="ctr">
              <a:buNone/>
            </a:pPr>
            <a:r>
              <a:rPr lang="en-US" sz="2800" b="1" dirty="0" smtClean="0">
                <a:solidFill>
                  <a:srgbClr val="A6431A"/>
                </a:solidFill>
                <a:latin typeface="+mj-lt"/>
              </a:rPr>
              <a:t>design-space exploration </a:t>
            </a:r>
          </a:p>
          <a:p>
            <a:pPr marL="274320" lvl="1" indent="0" algn="ctr">
              <a:buNone/>
            </a:pPr>
            <a:r>
              <a:rPr lang="en-US" sz="2800" b="1" dirty="0" smtClean="0"/>
              <a:t>of</a:t>
            </a:r>
          </a:p>
          <a:p>
            <a:pPr marL="274320" lvl="1" indent="0" algn="ctr">
              <a:buNone/>
            </a:pPr>
            <a:r>
              <a:rPr lang="en-US" sz="2800" b="1" dirty="0" smtClean="0">
                <a:solidFill>
                  <a:srgbClr val="A6431A"/>
                </a:solidFill>
                <a:latin typeface="+mj-lt"/>
              </a:rPr>
              <a:t>how to collect inputs</a:t>
            </a:r>
          </a:p>
          <a:p>
            <a:pPr marL="274320" lvl="1" indent="0" algn="ctr">
              <a:buNone/>
            </a:pPr>
            <a:r>
              <a:rPr lang="en-US" sz="2800" b="1" dirty="0" smtClean="0"/>
              <a:t>from</a:t>
            </a:r>
          </a:p>
          <a:p>
            <a:pPr marL="274320" lvl="1" indent="0" algn="ctr">
              <a:buNone/>
            </a:pPr>
            <a:r>
              <a:rPr lang="en-US" sz="2800" b="1" dirty="0" smtClean="0">
                <a:solidFill>
                  <a:srgbClr val="A6431A"/>
                </a:solidFill>
                <a:latin typeface="+mj-lt"/>
              </a:rPr>
              <a:t>members with different roles in a community</a:t>
            </a:r>
          </a:p>
          <a:p>
            <a:pPr marL="274320" lvl="1" indent="0" algn="ctr">
              <a:buNone/>
            </a:pPr>
            <a:r>
              <a:rPr lang="en-US" sz="2800" b="1" dirty="0"/>
              <a:t>t</a:t>
            </a:r>
            <a:r>
              <a:rPr lang="en-US" sz="2800" b="1" dirty="0" smtClean="0"/>
              <a:t>o</a:t>
            </a:r>
          </a:p>
          <a:p>
            <a:pPr marL="274320" lvl="1" indent="0" algn="ctr">
              <a:buNone/>
            </a:pPr>
            <a:r>
              <a:rPr lang="en-US" sz="2800" b="1" dirty="0">
                <a:solidFill>
                  <a:srgbClr val="A6431A"/>
                </a:solidFill>
                <a:latin typeface="+mj-lt"/>
              </a:rPr>
              <a:t>s</a:t>
            </a:r>
            <a:r>
              <a:rPr lang="en-US" sz="2800" b="1" dirty="0" smtClean="0">
                <a:solidFill>
                  <a:srgbClr val="A6431A"/>
                </a:solidFill>
                <a:latin typeface="+mj-lt"/>
              </a:rPr>
              <a:t>olve real-world problems</a:t>
            </a:r>
            <a:endParaRPr lang="en-US" sz="2800" b="1" dirty="0">
              <a:solidFill>
                <a:srgbClr val="A6431A"/>
              </a:solidFill>
              <a:latin typeface="+mj-lt"/>
            </a:endParaRPr>
          </a:p>
        </p:txBody>
      </p:sp>
      <p:sp>
        <p:nvSpPr>
          <p:cNvPr id="2" name="Slide Number Placeholder 1"/>
          <p:cNvSpPr>
            <a:spLocks noGrp="1"/>
          </p:cNvSpPr>
          <p:nvPr>
            <p:ph type="sldNum" sz="quarter" idx="12"/>
          </p:nvPr>
        </p:nvSpPr>
        <p:spPr/>
        <p:txBody>
          <a:bodyPr/>
          <a:lstStyle/>
          <a:p>
            <a:fld id="{3124A561-1E2C-B64F-BC60-7F57E6A3232D}" type="slidenum">
              <a:rPr lang="en-US" smtClean="0"/>
              <a:t>2</a:t>
            </a:fld>
            <a:endParaRPr lang="en-US"/>
          </a:p>
        </p:txBody>
      </p:sp>
    </p:spTree>
    <p:extLst>
      <p:ext uri="{BB962C8B-B14F-4D97-AF65-F5344CB8AC3E}">
        <p14:creationId xmlns:p14="http://schemas.microsoft.com/office/powerpoint/2010/main" val="41790305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045200" cy="660082"/>
          </a:xfrm>
        </p:spPr>
        <p:txBody>
          <a:bodyPr anchor="t">
            <a:normAutofit fontScale="90000"/>
          </a:bodyPr>
          <a:lstStyle/>
          <a:p>
            <a:r>
              <a:rPr lang="en-US" dirty="0" smtClean="0"/>
              <a:t>Advertise! Advertise!</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20</a:t>
            </a:fld>
            <a:endParaRPr lang="en-US"/>
          </a:p>
        </p:txBody>
      </p:sp>
      <p:pic>
        <p:nvPicPr>
          <p:cNvPr id="8" name="Picture 7" descr="chi-announcemen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084321"/>
            <a:ext cx="7645400" cy="2641600"/>
          </a:xfrm>
          <a:prstGeom prst="rect">
            <a:avLst/>
          </a:prstGeom>
        </p:spPr>
      </p:pic>
      <p:pic>
        <p:nvPicPr>
          <p:cNvPr id="9" name="Picture 8" descr="chi-announcemen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43000"/>
            <a:ext cx="7620000" cy="2463800"/>
          </a:xfrm>
          <a:prstGeom prst="rect">
            <a:avLst/>
          </a:prstGeom>
        </p:spPr>
      </p:pic>
    </p:spTree>
    <p:extLst>
      <p:ext uri="{BB962C8B-B14F-4D97-AF65-F5344CB8AC3E}">
        <p14:creationId xmlns:p14="http://schemas.microsoft.com/office/powerpoint/2010/main" val="301648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091882"/>
          </a:xfrm>
        </p:spPr>
        <p:txBody>
          <a:bodyPr anchor="t">
            <a:normAutofit fontScale="90000"/>
          </a:bodyPr>
          <a:lstStyle/>
          <a:p>
            <a:r>
              <a:rPr lang="en-US" dirty="0" smtClean="0"/>
              <a:t>Rich Data</a:t>
            </a:r>
            <a:br>
              <a:rPr lang="en-US" dirty="0" smtClean="0"/>
            </a:br>
            <a:r>
              <a:rPr lang="en-US" dirty="0" smtClean="0"/>
              <a:t>(4 months in Advance)</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21</a:t>
            </a:fld>
            <a:endParaRPr lang="en-US"/>
          </a:p>
        </p:txBody>
      </p:sp>
      <p:pic>
        <p:nvPicPr>
          <p:cNvPr id="5" name="Picture 4" descr="attendees-respo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524000"/>
            <a:ext cx="7810500" cy="2679700"/>
          </a:xfrm>
          <a:prstGeom prst="rect">
            <a:avLst/>
          </a:prstGeom>
        </p:spPr>
      </p:pic>
      <p:pic>
        <p:nvPicPr>
          <p:cNvPr id="6" name="Picture 5" descr="Screen Shot 2014-11-01 at 10.2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203700"/>
            <a:ext cx="7505700" cy="2603500"/>
          </a:xfrm>
          <a:prstGeom prst="rect">
            <a:avLst/>
          </a:prstGeom>
        </p:spPr>
      </p:pic>
      <p:sp>
        <p:nvSpPr>
          <p:cNvPr id="7" name="Rounded Rectangle 6"/>
          <p:cNvSpPr/>
          <p:nvPr/>
        </p:nvSpPr>
        <p:spPr>
          <a:xfrm>
            <a:off x="1200727" y="2829310"/>
            <a:ext cx="1893456" cy="368781"/>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ounded Rectangle 7"/>
          <p:cNvSpPr/>
          <p:nvPr/>
        </p:nvSpPr>
        <p:spPr>
          <a:xfrm>
            <a:off x="1200727" y="5129165"/>
            <a:ext cx="1985818" cy="368781"/>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38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90100"/>
          </a:xfrm>
        </p:spPr>
        <p:txBody>
          <a:bodyPr/>
          <a:lstStyle/>
          <a:p>
            <a:r>
              <a:rPr lang="en-US" dirty="0" smtClean="0"/>
              <a:t>RESEARCH QUESTION</a:t>
            </a:r>
            <a:endParaRPr lang="en-US" dirty="0"/>
          </a:p>
        </p:txBody>
      </p:sp>
      <p:sp>
        <p:nvSpPr>
          <p:cNvPr id="3" name="Content Placeholder 2"/>
          <p:cNvSpPr>
            <a:spLocks noGrp="1"/>
          </p:cNvSpPr>
          <p:nvPr>
            <p:ph idx="1"/>
          </p:nvPr>
        </p:nvSpPr>
        <p:spPr/>
        <p:txBody>
          <a:bodyPr/>
          <a:lstStyle/>
          <a:p>
            <a:r>
              <a:rPr lang="en-US" dirty="0" smtClean="0"/>
              <a:t>Given that Cobi already collects preferences from authors, </a:t>
            </a:r>
            <a:r>
              <a:rPr lang="en-US" dirty="0">
                <a:solidFill>
                  <a:srgbClr val="B89101"/>
                </a:solidFill>
              </a:rPr>
              <a:t>i</a:t>
            </a:r>
            <a:r>
              <a:rPr lang="en-US" dirty="0" smtClean="0">
                <a:solidFill>
                  <a:srgbClr val="B89101"/>
                </a:solidFill>
              </a:rPr>
              <a:t>s there any benefit doing attendee-sourcing?</a:t>
            </a: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22</a:t>
            </a:fld>
            <a:endParaRPr lang="en-US"/>
          </a:p>
        </p:txBody>
      </p:sp>
    </p:spTree>
    <p:extLst>
      <p:ext uri="{BB962C8B-B14F-4D97-AF65-F5344CB8AC3E}">
        <p14:creationId xmlns:p14="http://schemas.microsoft.com/office/powerpoint/2010/main" val="175538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90100"/>
          </a:xfrm>
        </p:spPr>
        <p:txBody>
          <a:bodyPr anchor="t"/>
          <a:lstStyle/>
          <a:p>
            <a:r>
              <a:rPr lang="en-US" dirty="0" smtClean="0"/>
              <a:t>COBI vs. CONFER</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Arial"/>
              <a:buChar char="•"/>
            </a:pPr>
            <a:r>
              <a:rPr lang="en-US" dirty="0"/>
              <a:t>Attendees want</a:t>
            </a:r>
            <a:r>
              <a:rPr lang="en-US" dirty="0">
                <a:solidFill>
                  <a:schemeClr val="tx2"/>
                </a:solidFill>
              </a:rPr>
              <a:t> </a:t>
            </a:r>
            <a:r>
              <a:rPr lang="en-US" sz="2100" dirty="0">
                <a:solidFill>
                  <a:srgbClr val="008000"/>
                </a:solidFill>
              </a:rPr>
              <a:t>to see more </a:t>
            </a:r>
            <a:r>
              <a:rPr lang="en-US" sz="2100" dirty="0">
                <a:solidFill>
                  <a:srgbClr val="008000"/>
                </a:solidFill>
              </a:rPr>
              <a:t>papers</a:t>
            </a:r>
            <a:endParaRPr lang="en-US" sz="2100" dirty="0">
              <a:solidFill>
                <a:srgbClr val="008000"/>
              </a:solidFill>
            </a:endParaRPr>
          </a:p>
          <a:p>
            <a:pPr marL="914400" lvl="1" indent="-457200">
              <a:buFont typeface="Arial"/>
              <a:buChar char="•"/>
            </a:pPr>
            <a:r>
              <a:rPr lang="en-US" dirty="0" smtClean="0"/>
              <a:t>Confer (</a:t>
            </a:r>
            <a:r>
              <a:rPr lang="en-US" i="1" dirty="0" smtClean="0"/>
              <a:t>mean: </a:t>
            </a:r>
            <a:r>
              <a:rPr lang="en-US" dirty="0" smtClean="0"/>
              <a:t>20.83</a:t>
            </a:r>
            <a:r>
              <a:rPr lang="en-US" dirty="0"/>
              <a:t>, </a:t>
            </a:r>
            <a:r>
              <a:rPr lang="en-US" i="1" dirty="0" err="1" smtClean="0"/>
              <a:t>std-dev</a:t>
            </a:r>
            <a:r>
              <a:rPr lang="en-US" i="1" dirty="0" smtClean="0"/>
              <a:t>: </a:t>
            </a:r>
            <a:r>
              <a:rPr lang="en-US" dirty="0"/>
              <a:t>21.47, </a:t>
            </a:r>
            <a:r>
              <a:rPr lang="en-US" i="1" dirty="0" smtClean="0"/>
              <a:t>median:</a:t>
            </a:r>
            <a:r>
              <a:rPr lang="en-US" dirty="0" smtClean="0"/>
              <a:t> 14)</a:t>
            </a:r>
          </a:p>
          <a:p>
            <a:pPr marL="914400" lvl="1" indent="-457200">
              <a:buFont typeface="Arial"/>
              <a:buChar char="•"/>
            </a:pPr>
            <a:r>
              <a:rPr lang="en-US" dirty="0" smtClean="0"/>
              <a:t>Cobi (</a:t>
            </a:r>
            <a:r>
              <a:rPr lang="en-US" i="1" dirty="0" smtClean="0"/>
              <a:t>mean: </a:t>
            </a:r>
            <a:r>
              <a:rPr lang="en-US" dirty="0"/>
              <a:t>6.1, </a:t>
            </a:r>
            <a:r>
              <a:rPr lang="en-US" i="1" dirty="0" err="1" smtClean="0"/>
              <a:t>std-dev</a:t>
            </a:r>
            <a:r>
              <a:rPr lang="en-US" i="1" dirty="0" smtClean="0"/>
              <a:t>:</a:t>
            </a:r>
            <a:r>
              <a:rPr lang="en-US" dirty="0" smtClean="0"/>
              <a:t> </a:t>
            </a:r>
            <a:r>
              <a:rPr lang="en-US" dirty="0"/>
              <a:t>3.86, </a:t>
            </a:r>
            <a:r>
              <a:rPr lang="en-US" i="1" dirty="0" smtClean="0"/>
              <a:t>median</a:t>
            </a:r>
            <a:r>
              <a:rPr lang="en-US" dirty="0" smtClean="0"/>
              <a:t>: 5)</a:t>
            </a:r>
            <a:endParaRPr lang="en-US" dirty="0"/>
          </a:p>
          <a:p>
            <a:pPr marL="457200" indent="-457200">
              <a:buFont typeface="Arial"/>
              <a:buChar char="•"/>
            </a:pPr>
            <a:endParaRPr lang="en-US" dirty="0" smtClean="0"/>
          </a:p>
          <a:p>
            <a:pPr marL="457200" indent="-457200">
              <a:buFont typeface="Arial"/>
              <a:buChar char="•"/>
            </a:pPr>
            <a:r>
              <a:rPr lang="en-US" dirty="0" smtClean="0"/>
              <a:t>Confer provides </a:t>
            </a:r>
            <a:r>
              <a:rPr lang="en-US" dirty="0">
                <a:solidFill>
                  <a:srgbClr val="008000"/>
                </a:solidFill>
              </a:rPr>
              <a:t>more coverage</a:t>
            </a:r>
            <a:r>
              <a:rPr lang="en-US" dirty="0" smtClean="0"/>
              <a:t>.</a:t>
            </a:r>
          </a:p>
          <a:p>
            <a:pPr marL="914400" lvl="1" indent="-457200">
              <a:buFont typeface="Arial"/>
              <a:buChar char="•"/>
            </a:pPr>
            <a:r>
              <a:rPr lang="en-US" dirty="0"/>
              <a:t>Confer </a:t>
            </a:r>
            <a:r>
              <a:rPr lang="en-US" dirty="0" smtClean="0"/>
              <a:t>(98.98%)</a:t>
            </a:r>
            <a:endParaRPr lang="en-US" dirty="0"/>
          </a:p>
          <a:p>
            <a:pPr marL="914400" lvl="1" indent="-457200">
              <a:buFont typeface="Arial"/>
              <a:buChar char="•"/>
            </a:pPr>
            <a:r>
              <a:rPr lang="en-US" dirty="0"/>
              <a:t>Cobi </a:t>
            </a:r>
            <a:r>
              <a:rPr lang="en-US" dirty="0" smtClean="0"/>
              <a:t>(91.14%)</a:t>
            </a:r>
            <a:endParaRPr lang="en-US" dirty="0"/>
          </a:p>
          <a:p>
            <a:endParaRPr lang="en-US" dirty="0"/>
          </a:p>
          <a:p>
            <a:pPr marL="457200" indent="-457200">
              <a:buFont typeface="Arial"/>
              <a:buChar char="•"/>
            </a:pPr>
            <a:r>
              <a:rPr lang="en-US" dirty="0" smtClean="0"/>
              <a:t>Confer generates </a:t>
            </a:r>
            <a:r>
              <a:rPr lang="en-US" dirty="0">
                <a:solidFill>
                  <a:srgbClr val="008000"/>
                </a:solidFill>
              </a:rPr>
              <a:t>more preference data points</a:t>
            </a:r>
            <a:r>
              <a:rPr lang="en-US" dirty="0"/>
              <a:t>, with </a:t>
            </a:r>
            <a:r>
              <a:rPr lang="en-US" dirty="0">
                <a:solidFill>
                  <a:srgbClr val="D1282E"/>
                </a:solidFill>
              </a:rPr>
              <a:t>less participation</a:t>
            </a:r>
            <a:r>
              <a:rPr lang="en-US" dirty="0" smtClean="0"/>
              <a:t>.</a:t>
            </a:r>
          </a:p>
          <a:p>
            <a:pPr marL="914400" lvl="1" indent="-457200">
              <a:buFont typeface="Arial"/>
              <a:buChar char="•"/>
            </a:pPr>
            <a:r>
              <a:rPr lang="en-US" dirty="0" smtClean="0"/>
              <a:t>Confer (327 attendees: 7,228 preferences)</a:t>
            </a:r>
          </a:p>
          <a:p>
            <a:pPr marL="914400" lvl="1" indent="-457200">
              <a:buFont typeface="Arial"/>
              <a:buChar char="•"/>
            </a:pPr>
            <a:r>
              <a:rPr lang="en-US" dirty="0" smtClean="0"/>
              <a:t>Cobi (634 authors: 3869 preferences)</a:t>
            </a:r>
            <a:endParaRPr lang="en-US" dirty="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23</a:t>
            </a:fld>
            <a:endParaRPr lang="en-US"/>
          </a:p>
        </p:txBody>
      </p:sp>
    </p:spTree>
    <p:extLst>
      <p:ext uri="{BB962C8B-B14F-4D97-AF65-F5344CB8AC3E}">
        <p14:creationId xmlns:p14="http://schemas.microsoft.com/office/powerpoint/2010/main" val="395442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823201" cy="736282"/>
          </a:xfrm>
        </p:spPr>
        <p:txBody>
          <a:bodyPr anchor="t"/>
          <a:lstStyle/>
          <a:p>
            <a:r>
              <a:rPr lang="en-US" dirty="0" smtClean="0"/>
              <a:t>PAPER SIMILARITY CAPTURE</a:t>
            </a:r>
            <a:endParaRPr lang="en-US" dirty="0"/>
          </a:p>
        </p:txBody>
      </p:sp>
      <p:sp>
        <p:nvSpPr>
          <p:cNvPr id="3" name="Content Placeholder 2"/>
          <p:cNvSpPr>
            <a:spLocks noGrp="1"/>
          </p:cNvSpPr>
          <p:nvPr>
            <p:ph idx="1"/>
          </p:nvPr>
        </p:nvSpPr>
        <p:spPr/>
        <p:txBody>
          <a:bodyPr>
            <a:normAutofit/>
          </a:bodyPr>
          <a:lstStyle/>
          <a:p>
            <a:r>
              <a:rPr lang="en-US" dirty="0" smtClean="0"/>
              <a:t>0 </a:t>
            </a:r>
            <a:r>
              <a:rPr lang="en-US" dirty="0"/>
              <a:t>pair</a:t>
            </a:r>
          </a:p>
          <a:p>
            <a:pPr lvl="1"/>
            <a:r>
              <a:rPr lang="en-US" dirty="0" smtClean="0"/>
              <a:t>Confer: </a:t>
            </a:r>
            <a:r>
              <a:rPr lang="en-US" dirty="0"/>
              <a:t>Strong Similarity.</a:t>
            </a:r>
          </a:p>
          <a:p>
            <a:pPr lvl="1"/>
            <a:r>
              <a:rPr lang="en-US" dirty="0" smtClean="0"/>
              <a:t>Cobi: </a:t>
            </a:r>
            <a:r>
              <a:rPr lang="en-US" dirty="0"/>
              <a:t>Weak or No Similarity</a:t>
            </a:r>
          </a:p>
          <a:p>
            <a:pPr lvl="1"/>
            <a:endParaRPr lang="en-US" dirty="0"/>
          </a:p>
          <a:p>
            <a:r>
              <a:rPr lang="en-US" dirty="0"/>
              <a:t>402 pairs:</a:t>
            </a:r>
          </a:p>
          <a:p>
            <a:pPr lvl="1"/>
            <a:r>
              <a:rPr lang="en-US" dirty="0" smtClean="0"/>
              <a:t>Confer: </a:t>
            </a:r>
            <a:r>
              <a:rPr lang="en-US" dirty="0"/>
              <a:t>Weak Similarity</a:t>
            </a:r>
          </a:p>
          <a:p>
            <a:pPr lvl="1"/>
            <a:r>
              <a:rPr lang="en-US" dirty="0" smtClean="0"/>
              <a:t>Cobi: </a:t>
            </a:r>
            <a:r>
              <a:rPr lang="en-US" dirty="0"/>
              <a:t>Strong Similarity.</a:t>
            </a:r>
          </a:p>
          <a:p>
            <a:pPr lvl="1"/>
            <a:endParaRPr lang="en-US" dirty="0"/>
          </a:p>
          <a:p>
            <a:r>
              <a:rPr lang="en-US" dirty="0"/>
              <a:t>150 pairs:</a:t>
            </a:r>
          </a:p>
          <a:p>
            <a:pPr lvl="1"/>
            <a:r>
              <a:rPr lang="en-US" dirty="0" smtClean="0"/>
              <a:t>Confer: </a:t>
            </a:r>
            <a:r>
              <a:rPr lang="en-US" dirty="0"/>
              <a:t>No Similarity (missed)</a:t>
            </a:r>
          </a:p>
          <a:p>
            <a:pPr lvl="1"/>
            <a:r>
              <a:rPr lang="en-US" dirty="0" smtClean="0"/>
              <a:t>Cobi: </a:t>
            </a:r>
            <a:r>
              <a:rPr lang="en-US" dirty="0"/>
              <a:t>Strong Similarity (discovered).</a:t>
            </a: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24</a:t>
            </a:fld>
            <a:endParaRPr lang="en-US"/>
          </a:p>
        </p:txBody>
      </p:sp>
    </p:spTree>
    <p:extLst>
      <p:ext uri="{BB962C8B-B14F-4D97-AF65-F5344CB8AC3E}">
        <p14:creationId xmlns:p14="http://schemas.microsoft.com/office/powerpoint/2010/main" val="150674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44749"/>
          </a:xfrm>
        </p:spPr>
        <p:txBody>
          <a:bodyPr anchor="t">
            <a:normAutofit/>
          </a:bodyPr>
          <a:lstStyle/>
          <a:p>
            <a:r>
              <a:rPr lang="en-US" dirty="0" smtClean="0"/>
              <a:t>Nature of Data</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solidFill>
                  <a:srgbClr val="000000"/>
                </a:solidFill>
              </a:rPr>
              <a:t>Cobi validates similarity</a:t>
            </a:r>
          </a:p>
          <a:p>
            <a:pPr marL="800100" lvl="1" indent="-342900">
              <a:buFont typeface="Arial"/>
              <a:buChar char="•"/>
            </a:pPr>
            <a:r>
              <a:rPr lang="en-US" dirty="0" smtClean="0">
                <a:solidFill>
                  <a:srgbClr val="000000"/>
                </a:solidFill>
              </a:rPr>
              <a:t>High </a:t>
            </a:r>
            <a:r>
              <a:rPr lang="en-US" dirty="0">
                <a:solidFill>
                  <a:srgbClr val="000000"/>
                </a:solidFill>
              </a:rPr>
              <a:t>precision (cost: misses a lot on recall)</a:t>
            </a:r>
          </a:p>
          <a:p>
            <a:pPr marL="342900" indent="-342900">
              <a:buFont typeface="Arial"/>
              <a:buChar char="•"/>
            </a:pPr>
            <a:endParaRPr lang="en-US" dirty="0">
              <a:solidFill>
                <a:srgbClr val="000000"/>
              </a:solidFill>
            </a:endParaRPr>
          </a:p>
          <a:p>
            <a:pPr marL="342900" indent="-342900">
              <a:buFont typeface="Arial"/>
              <a:buChar char="•"/>
            </a:pPr>
            <a:r>
              <a:rPr lang="en-US" dirty="0" smtClean="0">
                <a:solidFill>
                  <a:srgbClr val="000000"/>
                </a:solidFill>
              </a:rPr>
              <a:t>Confer discovers similarity</a:t>
            </a:r>
          </a:p>
          <a:p>
            <a:pPr marL="800100" lvl="1" indent="-342900">
              <a:buFont typeface="Arial"/>
              <a:buChar char="•"/>
            </a:pPr>
            <a:r>
              <a:rPr lang="en-US" dirty="0" smtClean="0">
                <a:solidFill>
                  <a:srgbClr val="000000"/>
                </a:solidFill>
              </a:rPr>
              <a:t>High </a:t>
            </a:r>
            <a:r>
              <a:rPr lang="en-US" dirty="0">
                <a:solidFill>
                  <a:srgbClr val="000000"/>
                </a:solidFill>
              </a:rPr>
              <a:t>recall (cost: some false positives</a:t>
            </a:r>
            <a:r>
              <a:rPr lang="en-US" dirty="0" smtClean="0">
                <a:solidFill>
                  <a:srgbClr val="000000"/>
                </a:solidFill>
              </a:rPr>
              <a:t>)</a:t>
            </a:r>
            <a:endParaRPr lang="en-US" dirty="0">
              <a:solidFill>
                <a:srgbClr val="000000"/>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25</a:t>
            </a:fld>
            <a:endParaRPr lang="en-US"/>
          </a:p>
        </p:txBody>
      </p:sp>
    </p:spTree>
    <p:extLst>
      <p:ext uri="{BB962C8B-B14F-4D97-AF65-F5344CB8AC3E}">
        <p14:creationId xmlns:p14="http://schemas.microsoft.com/office/powerpoint/2010/main" val="2477383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9"/>
            <a:ext cx="5791200" cy="693948"/>
          </a:xfrm>
        </p:spPr>
        <p:txBody>
          <a:bodyPr anchor="t">
            <a:normAutofit/>
          </a:bodyPr>
          <a:lstStyle/>
          <a:p>
            <a:r>
              <a:rPr lang="en-US" dirty="0" smtClean="0"/>
              <a:t>Potential Biases</a:t>
            </a:r>
            <a:endParaRPr lang="en-US" dirty="0"/>
          </a:p>
        </p:txBody>
      </p:sp>
      <p:sp>
        <p:nvSpPr>
          <p:cNvPr id="3" name="Content Placeholder 2"/>
          <p:cNvSpPr>
            <a:spLocks noGrp="1"/>
          </p:cNvSpPr>
          <p:nvPr>
            <p:ph idx="1"/>
          </p:nvPr>
        </p:nvSpPr>
        <p:spPr/>
        <p:txBody>
          <a:bodyPr/>
          <a:lstStyle/>
          <a:p>
            <a:r>
              <a:rPr lang="en-US" dirty="0">
                <a:solidFill>
                  <a:srgbClr val="000000"/>
                </a:solidFill>
              </a:rPr>
              <a:t>Author-</a:t>
            </a:r>
            <a:r>
              <a:rPr lang="en-US" dirty="0" smtClean="0">
                <a:solidFill>
                  <a:srgbClr val="000000"/>
                </a:solidFill>
              </a:rPr>
              <a:t>Sourcing:</a:t>
            </a:r>
          </a:p>
          <a:p>
            <a:pPr lvl="1"/>
            <a:r>
              <a:rPr lang="en-US" dirty="0">
                <a:solidFill>
                  <a:srgbClr val="000000"/>
                </a:solidFill>
              </a:rPr>
              <a:t>personal biases: my paper in a good session</a:t>
            </a:r>
          </a:p>
          <a:p>
            <a:endParaRPr lang="en-US" dirty="0">
              <a:solidFill>
                <a:srgbClr val="000000"/>
              </a:solidFill>
            </a:endParaRPr>
          </a:p>
          <a:p>
            <a:r>
              <a:rPr lang="en-US" dirty="0">
                <a:solidFill>
                  <a:srgbClr val="000000"/>
                </a:solidFill>
              </a:rPr>
              <a:t>Attendee</a:t>
            </a:r>
            <a:r>
              <a:rPr lang="en-US" dirty="0" smtClean="0">
                <a:solidFill>
                  <a:srgbClr val="000000"/>
                </a:solidFill>
              </a:rPr>
              <a:t>-Sourcing</a:t>
            </a:r>
            <a:endParaRPr lang="en-US" dirty="0">
              <a:solidFill>
                <a:srgbClr val="000000"/>
              </a:solidFill>
            </a:endParaRPr>
          </a:p>
          <a:p>
            <a:pPr lvl="1"/>
            <a:r>
              <a:rPr lang="en-US" dirty="0">
                <a:solidFill>
                  <a:srgbClr val="000000"/>
                </a:solidFill>
              </a:rPr>
              <a:t>by-product of a natural exploration by attendees.</a:t>
            </a:r>
          </a:p>
          <a:p>
            <a:pPr lvl="1"/>
            <a:r>
              <a:rPr lang="en-US" dirty="0">
                <a:solidFill>
                  <a:srgbClr val="000000"/>
                </a:solidFill>
              </a:rPr>
              <a:t>possible bias: social media, popularity</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26</a:t>
            </a:fld>
            <a:endParaRPr lang="en-US"/>
          </a:p>
        </p:txBody>
      </p:sp>
    </p:spTree>
    <p:extLst>
      <p:ext uri="{BB962C8B-B14F-4D97-AF65-F5344CB8AC3E}">
        <p14:creationId xmlns:p14="http://schemas.microsoft.com/office/powerpoint/2010/main" val="3114162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744749"/>
          </a:xfrm>
        </p:spPr>
        <p:txBody>
          <a:bodyPr anchor="t">
            <a:normAutofit/>
          </a:bodyPr>
          <a:lstStyle/>
          <a:p>
            <a:r>
              <a:rPr lang="en-US" dirty="0" smtClean="0"/>
              <a:t>CHI 2014 [Confer + COBI]</a:t>
            </a:r>
            <a:endParaRPr lang="en-US" dirty="0"/>
          </a:p>
        </p:txBody>
      </p:sp>
      <p:sp>
        <p:nvSpPr>
          <p:cNvPr id="3" name="Content Placeholder 2"/>
          <p:cNvSpPr>
            <a:spLocks noGrp="1"/>
          </p:cNvSpPr>
          <p:nvPr>
            <p:ph idx="1"/>
          </p:nvPr>
        </p:nvSpPr>
        <p:spPr/>
        <p:txBody>
          <a:bodyPr/>
          <a:lstStyle/>
          <a:p>
            <a:r>
              <a:rPr lang="en-US" dirty="0">
                <a:solidFill>
                  <a:srgbClr val="000000"/>
                </a:solidFill>
              </a:rPr>
              <a:t>CHI 2014 used data collected from both Cobi &amp; Confer</a:t>
            </a:r>
          </a:p>
          <a:p>
            <a:endParaRPr lang="en-US" dirty="0" smtClean="0">
              <a:solidFill>
                <a:srgbClr val="000000"/>
              </a:solidFill>
            </a:endParaRPr>
          </a:p>
          <a:p>
            <a:pPr marL="342900" indent="-342900">
              <a:buFont typeface="Arial"/>
              <a:buChar char="•"/>
            </a:pPr>
            <a:r>
              <a:rPr lang="en-US" dirty="0" smtClean="0">
                <a:solidFill>
                  <a:srgbClr val="000000"/>
                </a:solidFill>
              </a:rPr>
              <a:t>Creating </a:t>
            </a:r>
            <a:r>
              <a:rPr lang="en-US" dirty="0">
                <a:solidFill>
                  <a:srgbClr val="000000"/>
                </a:solidFill>
              </a:rPr>
              <a:t>Sessions</a:t>
            </a:r>
          </a:p>
          <a:p>
            <a:pPr lvl="1"/>
            <a:r>
              <a:rPr lang="en-US" dirty="0">
                <a:solidFill>
                  <a:srgbClr val="000000"/>
                </a:solidFill>
              </a:rPr>
              <a:t>a set of papers a lot of attendees want to see - same session</a:t>
            </a:r>
            <a:r>
              <a:rPr lang="en-US" dirty="0" smtClean="0">
                <a:solidFill>
                  <a:srgbClr val="000000"/>
                </a:solidFill>
              </a:rPr>
              <a:t>.</a:t>
            </a:r>
            <a:endParaRPr lang="en-US" dirty="0">
              <a:solidFill>
                <a:srgbClr val="000000"/>
              </a:solidFill>
            </a:endParaRP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Reducing </a:t>
            </a:r>
            <a:r>
              <a:rPr lang="en-US" dirty="0">
                <a:solidFill>
                  <a:srgbClr val="000000"/>
                </a:solidFill>
              </a:rPr>
              <a:t>Conflicts.</a:t>
            </a:r>
          </a:p>
          <a:p>
            <a:pPr lvl="1"/>
            <a:r>
              <a:rPr lang="en-US" dirty="0">
                <a:solidFill>
                  <a:srgbClr val="000000"/>
                </a:solidFill>
              </a:rPr>
              <a:t>papers many attendees want to see: don’t schedule at the same </a:t>
            </a:r>
            <a:r>
              <a:rPr lang="en-US" dirty="0" smtClean="0">
                <a:solidFill>
                  <a:srgbClr val="000000"/>
                </a:solidFill>
              </a:rPr>
              <a:t>time</a:t>
            </a:r>
            <a:endParaRPr lang="en-US" dirty="0">
              <a:solidFill>
                <a:srgbClr val="000000"/>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27</a:t>
            </a:fld>
            <a:endParaRPr lang="en-US"/>
          </a:p>
        </p:txBody>
      </p:sp>
    </p:spTree>
    <p:extLst>
      <p:ext uri="{BB962C8B-B14F-4D97-AF65-F5344CB8AC3E}">
        <p14:creationId xmlns:p14="http://schemas.microsoft.com/office/powerpoint/2010/main" val="292250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7"/>
            <a:ext cx="7312891" cy="677015"/>
          </a:xfrm>
        </p:spPr>
        <p:txBody>
          <a:bodyPr anchor="t">
            <a:normAutofit/>
          </a:bodyPr>
          <a:lstStyle/>
          <a:p>
            <a:r>
              <a:rPr lang="en-US" dirty="0" smtClean="0"/>
              <a:t>Confer + Cobi</a:t>
            </a:r>
            <a:endParaRPr lang="en-US" dirty="0"/>
          </a:p>
        </p:txBody>
      </p:sp>
      <p:sp>
        <p:nvSpPr>
          <p:cNvPr id="3" name="Content Placeholder 2"/>
          <p:cNvSpPr>
            <a:spLocks noGrp="1"/>
          </p:cNvSpPr>
          <p:nvPr>
            <p:ph idx="1"/>
          </p:nvPr>
        </p:nvSpPr>
        <p:spPr/>
        <p:txBody>
          <a:bodyPr/>
          <a:lstStyle/>
          <a:p>
            <a:pPr lvl="1"/>
            <a:r>
              <a:rPr lang="en-US" dirty="0" smtClean="0">
                <a:solidFill>
                  <a:srgbClr val="000000"/>
                </a:solidFill>
              </a:rPr>
              <a:t>The data from Confer &amp; Cobi complement each other. </a:t>
            </a:r>
          </a:p>
          <a:p>
            <a:pPr marL="274320" lvl="1" indent="0">
              <a:buNone/>
            </a:pPr>
            <a:endParaRPr lang="en-US" dirty="0">
              <a:solidFill>
                <a:srgbClr val="000000"/>
              </a:solidFill>
            </a:endParaRPr>
          </a:p>
          <a:p>
            <a:pPr lvl="1"/>
            <a:r>
              <a:rPr lang="en-US" b="1" dirty="0" smtClean="0">
                <a:solidFill>
                  <a:srgbClr val="000000"/>
                </a:solidFill>
              </a:rPr>
              <a:t>Confer + Cobi</a:t>
            </a:r>
            <a:endParaRPr lang="en-US" b="1" dirty="0" smtClean="0">
              <a:solidFill>
                <a:srgbClr val="9BBB59"/>
              </a:solidFill>
            </a:endParaRPr>
          </a:p>
          <a:p>
            <a:pPr lvl="2">
              <a:buFont typeface="Wingdings" charset="2"/>
              <a:buChar char="ü"/>
            </a:pPr>
            <a:r>
              <a:rPr lang="en-US" dirty="0" smtClean="0">
                <a:solidFill>
                  <a:srgbClr val="9BBB59"/>
                </a:solidFill>
              </a:rPr>
              <a:t>Chairs / Organizers</a:t>
            </a:r>
            <a:endParaRPr lang="en-US" dirty="0">
              <a:solidFill>
                <a:srgbClr val="9BBB59"/>
              </a:solidFill>
            </a:endParaRPr>
          </a:p>
          <a:p>
            <a:pPr lvl="2">
              <a:buFont typeface="Wingdings" charset="2"/>
              <a:buChar char="ü"/>
            </a:pPr>
            <a:r>
              <a:rPr lang="en-US" dirty="0">
                <a:solidFill>
                  <a:srgbClr val="9BBB59"/>
                </a:solidFill>
              </a:rPr>
              <a:t>PC Members</a:t>
            </a:r>
          </a:p>
          <a:p>
            <a:pPr lvl="2">
              <a:buFont typeface="Wingdings" charset="2"/>
              <a:buChar char="ü"/>
            </a:pPr>
            <a:r>
              <a:rPr lang="en-US" dirty="0" smtClean="0">
                <a:solidFill>
                  <a:srgbClr val="9BBB59"/>
                </a:solidFill>
              </a:rPr>
              <a:t>Authors</a:t>
            </a:r>
          </a:p>
          <a:p>
            <a:pPr lvl="2">
              <a:buFont typeface="Wingdings" charset="2"/>
              <a:buChar char="ü"/>
            </a:pPr>
            <a:r>
              <a:rPr lang="en-US" dirty="0" smtClean="0">
                <a:solidFill>
                  <a:srgbClr val="9BBB59"/>
                </a:solidFill>
              </a:rPr>
              <a:t>Attendees</a:t>
            </a:r>
            <a:endParaRPr lang="en-US" dirty="0">
              <a:solidFill>
                <a:srgbClr val="9BBB59"/>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28</a:t>
            </a:fld>
            <a:endParaRPr lang="en-US"/>
          </a:p>
        </p:txBody>
      </p:sp>
    </p:spTree>
    <p:extLst>
      <p:ext uri="{BB962C8B-B14F-4D97-AF65-F5344CB8AC3E}">
        <p14:creationId xmlns:p14="http://schemas.microsoft.com/office/powerpoint/2010/main" val="7118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60082"/>
          </a:xfrm>
        </p:spPr>
        <p:txBody>
          <a:bodyPr anchor="t"/>
          <a:lstStyle/>
          <a:p>
            <a:r>
              <a:rPr lang="en-US" dirty="0" smtClean="0"/>
              <a:t>TAKEAWAYS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0" dirty="0" smtClean="0">
                <a:solidFill>
                  <a:srgbClr val="000000"/>
                </a:solidFill>
              </a:rPr>
              <a:t>There is value in engaging all the community members</a:t>
            </a:r>
          </a:p>
          <a:p>
            <a:pPr marL="342900" indent="-342900">
              <a:buFont typeface="Arial"/>
              <a:buChar char="•"/>
            </a:pPr>
            <a:r>
              <a:rPr lang="en-US" b="0" dirty="0" smtClean="0">
                <a:solidFill>
                  <a:srgbClr val="000000"/>
                </a:solidFill>
              </a:rPr>
              <a:t>Different </a:t>
            </a:r>
            <a:r>
              <a:rPr lang="en-US" b="0" dirty="0">
                <a:solidFill>
                  <a:srgbClr val="000000"/>
                </a:solidFill>
              </a:rPr>
              <a:t>incentives, methods, and interfaces are needed for collecting data from different layers of a community</a:t>
            </a:r>
            <a:r>
              <a:rPr lang="en-US" b="0" dirty="0" smtClean="0">
                <a:solidFill>
                  <a:srgbClr val="000000"/>
                </a:solidFill>
              </a:rPr>
              <a:t>.</a:t>
            </a:r>
            <a:endParaRPr lang="en-US" b="0" dirty="0">
              <a:solidFill>
                <a:srgbClr val="000000"/>
              </a:solidFill>
            </a:endParaRPr>
          </a:p>
          <a:p>
            <a:pPr marL="342900" indent="-342900">
              <a:buFont typeface="Arial"/>
              <a:buChar char="•"/>
            </a:pPr>
            <a:r>
              <a:rPr lang="en-US" b="0" dirty="0">
                <a:solidFill>
                  <a:srgbClr val="000000"/>
                </a:solidFill>
              </a:rPr>
              <a:t>Members with different roles and incentives produce data of different </a:t>
            </a:r>
            <a:r>
              <a:rPr lang="en-US" b="0" dirty="0" smtClean="0">
                <a:solidFill>
                  <a:srgbClr val="000000"/>
                </a:solidFill>
              </a:rPr>
              <a:t>nature</a:t>
            </a:r>
            <a:endParaRPr lang="en-US" b="0" dirty="0">
              <a:solidFill>
                <a:srgbClr val="000000"/>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29</a:t>
            </a:fld>
            <a:endParaRPr lang="en-US"/>
          </a:p>
        </p:txBody>
      </p:sp>
    </p:spTree>
    <p:extLst>
      <p:ext uri="{BB962C8B-B14F-4D97-AF65-F5344CB8AC3E}">
        <p14:creationId xmlns:p14="http://schemas.microsoft.com/office/powerpoint/2010/main" val="221401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37318"/>
            <a:ext cx="7289800" cy="685482"/>
          </a:xfrm>
        </p:spPr>
        <p:txBody>
          <a:bodyPr/>
          <a:lstStyle/>
          <a:p>
            <a:r>
              <a:rPr lang="en-US" dirty="0" smtClean="0"/>
              <a:t>CONFERENCE SCHEDULING</a:t>
            </a:r>
            <a:endParaRPr lang="en-US" dirty="0"/>
          </a:p>
        </p:txBody>
      </p:sp>
      <p:sp>
        <p:nvSpPr>
          <p:cNvPr id="3" name="Content Placeholder 2"/>
          <p:cNvSpPr>
            <a:spLocks noGrp="1"/>
          </p:cNvSpPr>
          <p:nvPr>
            <p:ph idx="1"/>
          </p:nvPr>
        </p:nvSpPr>
        <p:spPr>
          <a:xfrm>
            <a:off x="457200" y="4800600"/>
            <a:ext cx="7620000" cy="1925321"/>
          </a:xfrm>
        </p:spPr>
        <p:txBody>
          <a:bodyPr>
            <a:normAutofit/>
          </a:bodyPr>
          <a:lstStyle/>
          <a:p>
            <a:r>
              <a:rPr lang="en-US" dirty="0">
                <a:solidFill>
                  <a:srgbClr val="000000"/>
                </a:solidFill>
              </a:rPr>
              <a:t>A Large Conference (CHI)</a:t>
            </a:r>
          </a:p>
          <a:p>
            <a:pPr marL="342900" indent="-342900">
              <a:buFont typeface="Arial"/>
              <a:buChar char="•"/>
            </a:pPr>
            <a:r>
              <a:rPr lang="en-US" dirty="0">
                <a:solidFill>
                  <a:srgbClr val="000000"/>
                </a:solidFill>
              </a:rPr>
              <a:t>4 days</a:t>
            </a:r>
          </a:p>
          <a:p>
            <a:pPr marL="342900" indent="-342900">
              <a:buFont typeface="Arial"/>
              <a:buChar char="•"/>
            </a:pPr>
            <a:r>
              <a:rPr lang="en-US" dirty="0">
                <a:solidFill>
                  <a:srgbClr val="000000"/>
                </a:solidFill>
              </a:rPr>
              <a:t>More than 500 papers</a:t>
            </a:r>
          </a:p>
          <a:p>
            <a:pPr marL="342900" indent="-342900">
              <a:buFont typeface="Arial"/>
              <a:buChar char="•"/>
            </a:pPr>
            <a:r>
              <a:rPr lang="en-US" dirty="0">
                <a:solidFill>
                  <a:srgbClr val="000000"/>
                </a:solidFill>
              </a:rPr>
              <a:t>16 parallel sessions</a:t>
            </a: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3</a:t>
            </a:fld>
            <a:endParaRPr lang="en-US"/>
          </a:p>
        </p:txBody>
      </p:sp>
      <p:pic>
        <p:nvPicPr>
          <p:cNvPr id="5" name="Picture 4"/>
          <p:cNvPicPr>
            <a:picLocks noChangeAspect="1"/>
          </p:cNvPicPr>
          <p:nvPr/>
        </p:nvPicPr>
        <p:blipFill>
          <a:blip r:embed="rId2"/>
          <a:stretch>
            <a:fillRect/>
          </a:stretch>
        </p:blipFill>
        <p:spPr>
          <a:xfrm>
            <a:off x="0" y="0"/>
            <a:ext cx="9144000" cy="3949700"/>
          </a:xfrm>
          <a:prstGeom prst="rect">
            <a:avLst/>
          </a:prstGeom>
        </p:spPr>
      </p:pic>
    </p:spTree>
    <p:extLst>
      <p:ext uri="{BB962C8B-B14F-4D97-AF65-F5344CB8AC3E}">
        <p14:creationId xmlns:p14="http://schemas.microsoft.com/office/powerpoint/2010/main" val="365906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7"/>
            <a:ext cx="7716982" cy="727815"/>
          </a:xfrm>
        </p:spPr>
        <p:txBody>
          <a:bodyPr anchor="t">
            <a:normAutofit fontScale="90000"/>
          </a:bodyPr>
          <a:lstStyle/>
          <a:p>
            <a:r>
              <a:rPr lang="en-US" dirty="0" smtClean="0"/>
              <a:t>Confer: Beyond Scheduling</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solidFill>
                  <a:srgbClr val="000000"/>
                </a:solidFill>
              </a:rPr>
              <a:t>Rooms</a:t>
            </a:r>
          </a:p>
          <a:p>
            <a:pPr marL="800100" lvl="1" indent="-342900">
              <a:buFont typeface="Arial"/>
              <a:buChar char="•"/>
            </a:pPr>
            <a:r>
              <a:rPr lang="en-US" dirty="0" smtClean="0">
                <a:solidFill>
                  <a:srgbClr val="000000"/>
                </a:solidFill>
              </a:rPr>
              <a:t>put </a:t>
            </a:r>
            <a:r>
              <a:rPr lang="en-US" dirty="0">
                <a:solidFill>
                  <a:srgbClr val="000000"/>
                </a:solidFill>
              </a:rPr>
              <a:t>popular papers in bigger rooms</a:t>
            </a:r>
          </a:p>
          <a:p>
            <a:pPr marL="342900" indent="-342900">
              <a:buFont typeface="Arial"/>
              <a:buChar char="•"/>
            </a:pPr>
            <a:endParaRPr lang="en-US" dirty="0">
              <a:solidFill>
                <a:srgbClr val="000000"/>
              </a:solidFill>
            </a:endParaRPr>
          </a:p>
          <a:p>
            <a:pPr marL="342900" indent="-342900">
              <a:buFont typeface="Arial"/>
              <a:buChar char="•"/>
            </a:pPr>
            <a:r>
              <a:rPr lang="en-US" dirty="0">
                <a:solidFill>
                  <a:srgbClr val="000000"/>
                </a:solidFill>
              </a:rPr>
              <a:t>Keynote speakers, panels, workshops, etc.</a:t>
            </a:r>
          </a:p>
          <a:p>
            <a:pPr marL="342900" indent="-342900">
              <a:buFont typeface="Arial"/>
              <a:buChar char="•"/>
            </a:pPr>
            <a:endParaRPr lang="en-US" dirty="0">
              <a:solidFill>
                <a:srgbClr val="000000"/>
              </a:solidFill>
            </a:endParaRPr>
          </a:p>
          <a:p>
            <a:pPr marL="342900" indent="-342900">
              <a:buFont typeface="Arial"/>
              <a:buChar char="•"/>
            </a:pPr>
            <a:r>
              <a:rPr lang="en-US" dirty="0">
                <a:solidFill>
                  <a:srgbClr val="000000"/>
                </a:solidFill>
              </a:rPr>
              <a:t>Understand trends, community network, etc</a:t>
            </a:r>
            <a:r>
              <a:rPr lang="en-US" dirty="0" smtClean="0">
                <a:solidFill>
                  <a:srgbClr val="000000"/>
                </a:solidFill>
              </a:rPr>
              <a:t>.</a:t>
            </a:r>
            <a:endParaRPr lang="en-US" dirty="0">
              <a:solidFill>
                <a:srgbClr val="000000"/>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30</a:t>
            </a:fld>
            <a:endParaRPr lang="en-US"/>
          </a:p>
        </p:txBody>
      </p:sp>
    </p:spTree>
    <p:extLst>
      <p:ext uri="{BB962C8B-B14F-4D97-AF65-F5344CB8AC3E}">
        <p14:creationId xmlns:p14="http://schemas.microsoft.com/office/powerpoint/2010/main" val="101419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24A561-1E2C-B64F-BC60-7F57E6A3232D}" type="slidenum">
              <a:rPr lang="en-US" smtClean="0"/>
              <a:t>31</a:t>
            </a:fld>
            <a:endParaRPr lang="en-US"/>
          </a:p>
        </p:txBody>
      </p:sp>
      <p:pic>
        <p:nvPicPr>
          <p:cNvPr id="5" name="Picture 4" descr="confer-community-view-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7228974" cy="6858000"/>
          </a:xfrm>
          <a:prstGeom prst="rect">
            <a:avLst/>
          </a:prstGeom>
        </p:spPr>
      </p:pic>
    </p:spTree>
    <p:extLst>
      <p:ext uri="{BB962C8B-B14F-4D97-AF65-F5344CB8AC3E}">
        <p14:creationId xmlns:p14="http://schemas.microsoft.com/office/powerpoint/2010/main" val="37434202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24A561-1E2C-B64F-BC60-7F57E6A3232D}" type="slidenum">
              <a:rPr lang="en-US" smtClean="0"/>
              <a:t>32</a:t>
            </a:fld>
            <a:endParaRPr lang="en-US"/>
          </a:p>
        </p:txBody>
      </p:sp>
      <p:pic>
        <p:nvPicPr>
          <p:cNvPr id="5" name="Picture 4" descr="chi2013-community-view-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7839205" cy="6858000"/>
          </a:xfrm>
          <a:prstGeom prst="rect">
            <a:avLst/>
          </a:prstGeom>
        </p:spPr>
      </p:pic>
    </p:spTree>
    <p:extLst>
      <p:ext uri="{BB962C8B-B14F-4D97-AF65-F5344CB8AC3E}">
        <p14:creationId xmlns:p14="http://schemas.microsoft.com/office/powerpoint/2010/main" val="9285316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10882"/>
          </a:xfrm>
        </p:spPr>
        <p:txBody>
          <a:bodyPr anchor="t"/>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RESEARCH</a:t>
            </a:r>
          </a:p>
          <a:p>
            <a:pPr marL="342900" indent="-342900">
              <a:buFont typeface="Arial"/>
              <a:buChar char="•"/>
            </a:pPr>
            <a:r>
              <a:rPr lang="en-US" b="0" dirty="0" smtClean="0"/>
              <a:t>A </a:t>
            </a:r>
            <a:r>
              <a:rPr lang="en-US" b="0" dirty="0"/>
              <a:t>design-space (incentive &amp; interface design) exploration of how to collect inputs from members with different roles in a community </a:t>
            </a:r>
            <a:r>
              <a:rPr lang="en-US" b="0" dirty="0" smtClean="0"/>
              <a:t>for solving real-world problems</a:t>
            </a:r>
            <a:endParaRPr lang="en-US" b="0" dirty="0"/>
          </a:p>
          <a:p>
            <a:pPr marL="342900" indent="-342900">
              <a:buFont typeface="Arial"/>
              <a:buChar char="•"/>
            </a:pPr>
            <a:r>
              <a:rPr lang="en-US" b="0" dirty="0"/>
              <a:t>A case study of collecting inputs from conference attendees for conference-</a:t>
            </a:r>
            <a:r>
              <a:rPr lang="en-US" b="0" dirty="0" smtClean="0"/>
              <a:t>scheduling</a:t>
            </a:r>
          </a:p>
          <a:p>
            <a:endParaRPr lang="en-US" b="0" dirty="0" smtClean="0"/>
          </a:p>
          <a:p>
            <a:r>
              <a:rPr lang="en-US" dirty="0" smtClean="0"/>
              <a:t>TAKEAWAYS</a:t>
            </a:r>
            <a:endParaRPr lang="en-US" dirty="0">
              <a:solidFill>
                <a:srgbClr val="000000"/>
              </a:solidFill>
            </a:endParaRPr>
          </a:p>
          <a:p>
            <a:pPr marL="342900" indent="-342900">
              <a:buFont typeface="Arial"/>
              <a:buChar char="•"/>
            </a:pPr>
            <a:r>
              <a:rPr lang="en-US" b="0" dirty="0">
                <a:solidFill>
                  <a:srgbClr val="000000"/>
                </a:solidFill>
              </a:rPr>
              <a:t>Different incentives, methods, and interfaces are needed for collecting data from different layers of a community</a:t>
            </a:r>
            <a:r>
              <a:rPr lang="en-US" b="0" dirty="0" smtClean="0">
                <a:solidFill>
                  <a:srgbClr val="000000"/>
                </a:solidFill>
              </a:rPr>
              <a:t>.</a:t>
            </a:r>
            <a:endParaRPr lang="en-US" b="0" dirty="0">
              <a:solidFill>
                <a:srgbClr val="000000"/>
              </a:solidFill>
            </a:endParaRPr>
          </a:p>
          <a:p>
            <a:pPr marL="342900" indent="-342900">
              <a:buFont typeface="Arial"/>
              <a:buChar char="•"/>
            </a:pPr>
            <a:r>
              <a:rPr lang="en-US" b="0" dirty="0">
                <a:solidFill>
                  <a:srgbClr val="000000"/>
                </a:solidFill>
              </a:rPr>
              <a:t>Members with different roles and incentives produce data of different nature </a:t>
            </a:r>
          </a:p>
          <a:p>
            <a:pPr marL="342900" indent="-342900">
              <a:buFont typeface="Arial"/>
              <a:buChar char="•"/>
            </a:pPr>
            <a:endParaRPr lang="en-US" b="0" dirty="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33</a:t>
            </a:fld>
            <a:endParaRPr lang="en-US"/>
          </a:p>
        </p:txBody>
      </p:sp>
    </p:spTree>
    <p:extLst>
      <p:ext uri="{BB962C8B-B14F-4D97-AF65-F5344CB8AC3E}">
        <p14:creationId xmlns:p14="http://schemas.microsoft.com/office/powerpoint/2010/main" val="84462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80200" cy="660082"/>
          </a:xfrm>
        </p:spPr>
        <p:txBody>
          <a:bodyPr anchor="t">
            <a:normAutofit/>
          </a:bodyPr>
          <a:lstStyle/>
          <a:p>
            <a:r>
              <a:rPr lang="en-US" dirty="0" smtClean="0"/>
              <a:t>Paper Based Process</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4</a:t>
            </a:fld>
            <a:endParaRPr lang="en-US"/>
          </a:p>
        </p:txBody>
      </p:sp>
      <p:pic>
        <p:nvPicPr>
          <p:cNvPr id="5" name="Picture 4" descr="tes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4833"/>
            <a:ext cx="4867478" cy="5873566"/>
          </a:xfrm>
          <a:prstGeom prst="rect">
            <a:avLst/>
          </a:prstGeom>
        </p:spPr>
      </p:pic>
      <p:pic>
        <p:nvPicPr>
          <p:cNvPr id="6" name="Picture 5" descr="tes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005" y="1420266"/>
            <a:ext cx="4597995" cy="4404802"/>
          </a:xfrm>
          <a:prstGeom prst="rect">
            <a:avLst/>
          </a:prstGeom>
        </p:spPr>
      </p:pic>
    </p:spTree>
    <p:extLst>
      <p:ext uri="{BB962C8B-B14F-4D97-AF65-F5344CB8AC3E}">
        <p14:creationId xmlns:p14="http://schemas.microsoft.com/office/powerpoint/2010/main" val="79219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3124A561-1E2C-B64F-BC60-7F57E6A3232D}" type="slidenum">
              <a:rPr lang="en-US" smtClean="0"/>
              <a:t>5</a:t>
            </a:fld>
            <a:endParaRPr lang="en-US"/>
          </a:p>
        </p:txBody>
      </p:sp>
    </p:spTree>
    <p:extLst>
      <p:ext uri="{BB962C8B-B14F-4D97-AF65-F5344CB8AC3E}">
        <p14:creationId xmlns:p14="http://schemas.microsoft.com/office/powerpoint/2010/main" val="13603318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39100" cy="1371600"/>
          </a:xfrm>
        </p:spPr>
        <p:txBody>
          <a:bodyPr anchor="t">
            <a:normAutofit/>
          </a:bodyPr>
          <a:lstStyle/>
          <a:p>
            <a:r>
              <a:rPr lang="en-US" dirty="0" smtClean="0"/>
              <a:t>a Conference Community [HCOMP 2014]</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6</a:t>
            </a:fld>
            <a:endParaRPr lang="en-US"/>
          </a:p>
        </p:txBody>
      </p:sp>
      <p:sp>
        <p:nvSpPr>
          <p:cNvPr id="6" name="Content Placeholder 3"/>
          <p:cNvSpPr txBox="1">
            <a:spLocks/>
          </p:cNvSpPr>
          <p:nvPr/>
        </p:nvSpPr>
        <p:spPr>
          <a:xfrm>
            <a:off x="114300" y="1746252"/>
            <a:ext cx="4076700" cy="4191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14350">
              <a:buFont typeface="+mj-lt"/>
              <a:buAutoNum type="arabicPeriod"/>
            </a:pPr>
            <a:r>
              <a:rPr lang="en-US" b="1" dirty="0" smtClean="0">
                <a:solidFill>
                  <a:srgbClr val="000000"/>
                </a:solidFill>
              </a:rPr>
              <a:t>Conference Chairs (2)</a:t>
            </a:r>
            <a:endParaRPr lang="en-US" b="1" dirty="0" smtClean="0">
              <a:solidFill>
                <a:srgbClr val="000000"/>
              </a:solidFill>
            </a:endParaRPr>
          </a:p>
          <a:p>
            <a:endParaRPr lang="en-US" b="1" dirty="0">
              <a:solidFill>
                <a:srgbClr val="000000"/>
              </a:solidFill>
            </a:endParaRPr>
          </a:p>
        </p:txBody>
      </p:sp>
      <p:pic>
        <p:nvPicPr>
          <p:cNvPr id="7" name="Picture 6" descr="Screen Shot 2014-11-02 at 12.05.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8" y="2369135"/>
            <a:ext cx="669183" cy="1511301"/>
          </a:xfrm>
          <a:prstGeom prst="rect">
            <a:avLst/>
          </a:prstGeom>
        </p:spPr>
      </p:pic>
      <p:pic>
        <p:nvPicPr>
          <p:cNvPr id="8" name="Picture 7" descr="Screen Shot 2014-11-02 at 12.05.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03" y="2369135"/>
            <a:ext cx="669183" cy="1511301"/>
          </a:xfrm>
          <a:prstGeom prst="rect">
            <a:avLst/>
          </a:prstGeom>
        </p:spPr>
      </p:pic>
      <p:pic>
        <p:nvPicPr>
          <p:cNvPr id="11" name="Picture 10" descr="dav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39" y="2178634"/>
            <a:ext cx="412750" cy="469993"/>
          </a:xfrm>
          <a:prstGeom prst="rect">
            <a:avLst/>
          </a:prstGeom>
        </p:spPr>
      </p:pic>
      <p:pic>
        <p:nvPicPr>
          <p:cNvPr id="12" name="Picture 11" descr="bigh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186" y="2178634"/>
            <a:ext cx="419283" cy="513035"/>
          </a:xfrm>
          <a:prstGeom prst="rect">
            <a:avLst/>
          </a:prstGeom>
        </p:spPr>
      </p:pic>
      <p:sp>
        <p:nvSpPr>
          <p:cNvPr id="22" name="Content Placeholder 3"/>
          <p:cNvSpPr txBox="1">
            <a:spLocks/>
          </p:cNvSpPr>
          <p:nvPr/>
        </p:nvSpPr>
        <p:spPr>
          <a:xfrm>
            <a:off x="160648" y="4613566"/>
            <a:ext cx="4076700" cy="4191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b="1" dirty="0" smtClean="0">
                <a:solidFill>
                  <a:srgbClr val="000000"/>
                </a:solidFill>
              </a:rPr>
              <a:t>3</a:t>
            </a:r>
            <a:r>
              <a:rPr lang="en-US" b="1" dirty="0" smtClean="0">
                <a:solidFill>
                  <a:srgbClr val="000000"/>
                </a:solidFill>
              </a:rPr>
              <a:t>. Authors (50+)</a:t>
            </a:r>
          </a:p>
          <a:p>
            <a:endParaRPr lang="en-US" b="1" dirty="0">
              <a:solidFill>
                <a:srgbClr val="000000"/>
              </a:solidFill>
            </a:endParaRPr>
          </a:p>
        </p:txBody>
      </p:sp>
      <p:sp>
        <p:nvSpPr>
          <p:cNvPr id="47" name="Content Placeholder 3"/>
          <p:cNvSpPr txBox="1">
            <a:spLocks/>
          </p:cNvSpPr>
          <p:nvPr/>
        </p:nvSpPr>
        <p:spPr>
          <a:xfrm>
            <a:off x="4565650" y="4613566"/>
            <a:ext cx="4076700" cy="4191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b="1" dirty="0" smtClean="0">
                <a:solidFill>
                  <a:srgbClr val="000000"/>
                </a:solidFill>
              </a:rPr>
              <a:t>4. Attendees (200+)</a:t>
            </a:r>
          </a:p>
          <a:p>
            <a:endParaRPr lang="en-US" b="1" dirty="0">
              <a:solidFill>
                <a:srgbClr val="000000"/>
              </a:solidFill>
            </a:endParaRPr>
          </a:p>
        </p:txBody>
      </p:sp>
      <p:sp>
        <p:nvSpPr>
          <p:cNvPr id="151" name="Content Placeholder 3"/>
          <p:cNvSpPr txBox="1">
            <a:spLocks/>
          </p:cNvSpPr>
          <p:nvPr/>
        </p:nvSpPr>
        <p:spPr>
          <a:xfrm>
            <a:off x="4565650" y="1746252"/>
            <a:ext cx="4076700" cy="4191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b="1" dirty="0" smtClean="0">
                <a:solidFill>
                  <a:srgbClr val="000000"/>
                </a:solidFill>
              </a:rPr>
              <a:t>2.  PC Members (31)</a:t>
            </a:r>
            <a:endParaRPr lang="en-US" b="1" dirty="0" smtClean="0">
              <a:solidFill>
                <a:srgbClr val="000000"/>
              </a:solidFill>
            </a:endParaRPr>
          </a:p>
          <a:p>
            <a:endParaRPr lang="en-US" b="1" dirty="0">
              <a:solidFill>
                <a:srgbClr val="000000"/>
              </a:solidFill>
            </a:endParaRPr>
          </a:p>
        </p:txBody>
      </p:sp>
      <p:pic>
        <p:nvPicPr>
          <p:cNvPr id="3" name="Picture 2" descr="Screen Shot 2014-11-02 at 1.26.1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94" y="2118016"/>
            <a:ext cx="2209800" cy="2286000"/>
          </a:xfrm>
          <a:prstGeom prst="rect">
            <a:avLst/>
          </a:prstGeom>
        </p:spPr>
      </p:pic>
      <p:pic>
        <p:nvPicPr>
          <p:cNvPr id="5" name="Picture 4" descr="Screen Shot 2014-11-02 at 1.26.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032666"/>
            <a:ext cx="4013200" cy="1778000"/>
          </a:xfrm>
          <a:prstGeom prst="rect">
            <a:avLst/>
          </a:prstGeom>
        </p:spPr>
      </p:pic>
      <p:pic>
        <p:nvPicPr>
          <p:cNvPr id="9" name="Picture 8" descr="Screen Shot 2014-11-02 at 1.26.2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5650" y="5201921"/>
            <a:ext cx="4457700" cy="1524000"/>
          </a:xfrm>
          <a:prstGeom prst="rect">
            <a:avLst/>
          </a:prstGeom>
        </p:spPr>
      </p:pic>
    </p:spTree>
    <p:extLst>
      <p:ext uri="{BB962C8B-B14F-4D97-AF65-F5344CB8AC3E}">
        <p14:creationId xmlns:p14="http://schemas.microsoft.com/office/powerpoint/2010/main" val="388126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29400" cy="1371600"/>
          </a:xfrm>
        </p:spPr>
        <p:txBody>
          <a:bodyPr anchor="t"/>
          <a:lstStyle/>
          <a:p>
            <a:r>
              <a:rPr lang="en-US" dirty="0" smtClean="0"/>
              <a:t>Paper based process</a:t>
            </a:r>
            <a:endParaRPr lang="en-US" dirty="0"/>
          </a:p>
        </p:txBody>
      </p:sp>
      <p:sp>
        <p:nvSpPr>
          <p:cNvPr id="3" name="Content Placeholder 2"/>
          <p:cNvSpPr>
            <a:spLocks noGrp="1"/>
          </p:cNvSpPr>
          <p:nvPr>
            <p:ph idx="1"/>
          </p:nvPr>
        </p:nvSpPr>
        <p:spPr/>
        <p:txBody>
          <a:bodyPr/>
          <a:lstStyle/>
          <a:p>
            <a:r>
              <a:rPr lang="en-US" dirty="0">
                <a:solidFill>
                  <a:srgbClr val="000000"/>
                </a:solidFill>
              </a:rPr>
              <a:t>I</a:t>
            </a:r>
            <a:r>
              <a:rPr lang="en-US" dirty="0" smtClean="0">
                <a:solidFill>
                  <a:srgbClr val="000000"/>
                </a:solidFill>
              </a:rPr>
              <a:t>nvolved in the process </a:t>
            </a:r>
            <a:endParaRPr lang="en-US" dirty="0">
              <a:solidFill>
                <a:srgbClr val="000000"/>
              </a:solidFill>
            </a:endParaRPr>
          </a:p>
          <a:p>
            <a:pPr lvl="1">
              <a:buFont typeface="Wingdings" charset="2"/>
              <a:buChar char="ü"/>
            </a:pPr>
            <a:r>
              <a:rPr lang="en-US" dirty="0" smtClean="0">
                <a:solidFill>
                  <a:srgbClr val="9BBB59"/>
                </a:solidFill>
              </a:rPr>
              <a:t>Chairs / Organizers</a:t>
            </a:r>
          </a:p>
          <a:p>
            <a:pPr lvl="1">
              <a:buFont typeface="Wingdings" charset="2"/>
              <a:buChar char="ü"/>
            </a:pPr>
            <a:r>
              <a:rPr lang="en-US" dirty="0" smtClean="0">
                <a:solidFill>
                  <a:srgbClr val="9BBB59"/>
                </a:solidFill>
              </a:rPr>
              <a:t>PC </a:t>
            </a:r>
            <a:r>
              <a:rPr lang="en-US" dirty="0">
                <a:solidFill>
                  <a:srgbClr val="9BBB59"/>
                </a:solidFill>
              </a:rPr>
              <a:t>Members</a:t>
            </a:r>
          </a:p>
          <a:p>
            <a:pPr lvl="1"/>
            <a:r>
              <a:rPr lang="en-US" strike="sngStrike" dirty="0" smtClean="0">
                <a:solidFill>
                  <a:srgbClr val="000000"/>
                </a:solidFill>
              </a:rPr>
              <a:t>Authors</a:t>
            </a:r>
          </a:p>
          <a:p>
            <a:pPr lvl="1"/>
            <a:r>
              <a:rPr lang="en-US" strike="sngStrike" dirty="0" smtClean="0">
                <a:solidFill>
                  <a:srgbClr val="000000"/>
                </a:solidFill>
              </a:rPr>
              <a:t>Attendees</a:t>
            </a:r>
            <a:endParaRPr lang="en-US" strike="sngStrike" dirty="0">
              <a:solidFill>
                <a:srgbClr val="000000"/>
              </a:solidFill>
            </a:endParaRPr>
          </a:p>
          <a:p>
            <a:pPr marL="274320" lvl="1" indent="0">
              <a:buNone/>
            </a:pPr>
            <a:endParaRPr lang="en-US" dirty="0">
              <a:solidFill>
                <a:srgbClr val="9BBB59"/>
              </a:solidFill>
            </a:endParaRPr>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7</a:t>
            </a:fld>
            <a:endParaRPr lang="en-US"/>
          </a:p>
        </p:txBody>
      </p:sp>
    </p:spTree>
    <p:extLst>
      <p:ext uri="{BB962C8B-B14F-4D97-AF65-F5344CB8AC3E}">
        <p14:creationId xmlns:p14="http://schemas.microsoft.com/office/powerpoint/2010/main" val="121251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7"/>
            <a:ext cx="4000500" cy="1328663"/>
          </a:xfrm>
        </p:spPr>
        <p:txBody>
          <a:bodyPr anchor="t">
            <a:normAutofit/>
          </a:bodyPr>
          <a:lstStyle/>
          <a:p>
            <a:r>
              <a:rPr lang="en-US" dirty="0" smtClean="0"/>
              <a:t>Prior Work [Cobi]</a:t>
            </a:r>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8</a:t>
            </a:fld>
            <a:endParaRPr lang="en-US"/>
          </a:p>
        </p:txBody>
      </p:sp>
      <p:pic>
        <p:nvPicPr>
          <p:cNvPr id="5" name="Picture 4" descr="Screen Shot 2014-10-02 at 12.0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6928"/>
            <a:ext cx="4603751" cy="3204371"/>
          </a:xfrm>
          <a:prstGeom prst="rect">
            <a:avLst/>
          </a:prstGeom>
        </p:spPr>
      </p:pic>
      <p:pic>
        <p:nvPicPr>
          <p:cNvPr id="6" name="Picture 5" descr="Screen Shot 2014-10-02 at 12.1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371439"/>
            <a:ext cx="4701118" cy="3486561"/>
          </a:xfrm>
          <a:prstGeom prst="rect">
            <a:avLst/>
          </a:prstGeom>
        </p:spPr>
      </p:pic>
      <p:pic>
        <p:nvPicPr>
          <p:cNvPr id="7" name="Picture 6" descr="author-sour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368" y="427281"/>
            <a:ext cx="4603750" cy="2446782"/>
          </a:xfrm>
          <a:prstGeom prst="rect">
            <a:avLst/>
          </a:prstGeom>
        </p:spPr>
      </p:pic>
      <p:sp>
        <p:nvSpPr>
          <p:cNvPr id="8" name="Content Placeholder 3"/>
          <p:cNvSpPr txBox="1">
            <a:spLocks/>
          </p:cNvSpPr>
          <p:nvPr/>
        </p:nvSpPr>
        <p:spPr>
          <a:xfrm>
            <a:off x="114300" y="1968501"/>
            <a:ext cx="4076700" cy="4191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14350">
              <a:buFont typeface="+mj-lt"/>
              <a:buAutoNum type="arabicPeriod"/>
            </a:pPr>
            <a:r>
              <a:rPr lang="en-US" b="1" dirty="0" smtClean="0">
                <a:solidFill>
                  <a:srgbClr val="000000"/>
                </a:solidFill>
              </a:rPr>
              <a:t>Committee-Sourcing</a:t>
            </a:r>
          </a:p>
          <a:p>
            <a:endParaRPr lang="en-US" b="1" dirty="0">
              <a:solidFill>
                <a:srgbClr val="000000"/>
              </a:solidFill>
            </a:endParaRPr>
          </a:p>
        </p:txBody>
      </p:sp>
      <p:sp>
        <p:nvSpPr>
          <p:cNvPr id="9" name="Content Placeholder 3"/>
          <p:cNvSpPr txBox="1">
            <a:spLocks/>
          </p:cNvSpPr>
          <p:nvPr/>
        </p:nvSpPr>
        <p:spPr>
          <a:xfrm>
            <a:off x="4288368" y="152717"/>
            <a:ext cx="4603750" cy="4109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b="1" dirty="0" smtClean="0">
                <a:solidFill>
                  <a:srgbClr val="000000"/>
                </a:solidFill>
              </a:rPr>
              <a:t>2. Author-Sourcing</a:t>
            </a:r>
            <a:endParaRPr lang="en-US" b="1" dirty="0">
              <a:solidFill>
                <a:srgbClr val="000000"/>
              </a:solidFill>
            </a:endParaRPr>
          </a:p>
          <a:p>
            <a:pPr marL="0" indent="0">
              <a:buNone/>
            </a:pPr>
            <a:endParaRPr lang="en-US" b="1" dirty="0" smtClean="0">
              <a:solidFill>
                <a:srgbClr val="000000"/>
              </a:solidFill>
            </a:endParaRPr>
          </a:p>
          <a:p>
            <a:endParaRPr lang="en-US" b="1" dirty="0">
              <a:solidFill>
                <a:srgbClr val="000000"/>
              </a:solidFill>
            </a:endParaRPr>
          </a:p>
        </p:txBody>
      </p:sp>
      <p:sp>
        <p:nvSpPr>
          <p:cNvPr id="10" name="Content Placeholder 3"/>
          <p:cNvSpPr txBox="1">
            <a:spLocks/>
          </p:cNvSpPr>
          <p:nvPr/>
        </p:nvSpPr>
        <p:spPr>
          <a:xfrm>
            <a:off x="4191000" y="2990110"/>
            <a:ext cx="4511675" cy="5394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sz="2500" b="1" dirty="0">
                <a:solidFill>
                  <a:srgbClr val="000000"/>
                </a:solidFill>
              </a:rPr>
              <a:t>3</a:t>
            </a:r>
            <a:r>
              <a:rPr lang="en-US" sz="2500" b="1" dirty="0" smtClean="0">
                <a:solidFill>
                  <a:srgbClr val="000000"/>
                </a:solidFill>
              </a:rPr>
              <a:t>. Scheduling Interface</a:t>
            </a:r>
            <a:endParaRPr lang="en-US" sz="2500" b="1" dirty="0">
              <a:solidFill>
                <a:srgbClr val="000000"/>
              </a:solidFill>
            </a:endParaRPr>
          </a:p>
          <a:p>
            <a:pPr marL="0" indent="0">
              <a:buNone/>
            </a:pPr>
            <a:endParaRPr lang="en-US" sz="2500" b="1" dirty="0" smtClean="0">
              <a:solidFill>
                <a:srgbClr val="000000"/>
              </a:solidFill>
            </a:endParaRPr>
          </a:p>
          <a:p>
            <a:endParaRPr lang="en-US" sz="2500" b="1" dirty="0">
              <a:solidFill>
                <a:srgbClr val="000000"/>
              </a:solidFill>
            </a:endParaRPr>
          </a:p>
        </p:txBody>
      </p:sp>
    </p:spTree>
    <p:extLst>
      <p:ext uri="{BB962C8B-B14F-4D97-AF65-F5344CB8AC3E}">
        <p14:creationId xmlns:p14="http://schemas.microsoft.com/office/powerpoint/2010/main" val="1676118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660082"/>
          </a:xfrm>
        </p:spPr>
        <p:txBody>
          <a:bodyPr anchor="t"/>
          <a:lstStyle/>
          <a:p>
            <a:r>
              <a:rPr lang="en-US" dirty="0" smtClean="0"/>
              <a:t>Cobi</a:t>
            </a:r>
            <a:endParaRPr lang="en-US" dirty="0"/>
          </a:p>
        </p:txBody>
      </p:sp>
      <p:sp>
        <p:nvSpPr>
          <p:cNvPr id="3" name="Content Placeholder 2"/>
          <p:cNvSpPr>
            <a:spLocks noGrp="1"/>
          </p:cNvSpPr>
          <p:nvPr>
            <p:ph idx="1"/>
          </p:nvPr>
        </p:nvSpPr>
        <p:spPr>
          <a:xfrm>
            <a:off x="457200" y="1752600"/>
            <a:ext cx="3835400" cy="2680855"/>
          </a:xfrm>
        </p:spPr>
        <p:txBody>
          <a:bodyPr/>
          <a:lstStyle/>
          <a:p>
            <a:r>
              <a:rPr lang="en-US" dirty="0" smtClean="0">
                <a:solidFill>
                  <a:srgbClr val="000000"/>
                </a:solidFill>
              </a:rPr>
              <a:t>Involved in the process</a:t>
            </a:r>
          </a:p>
          <a:p>
            <a:pPr lvl="1">
              <a:buFont typeface="Wingdings" charset="2"/>
              <a:buChar char="ü"/>
            </a:pPr>
            <a:r>
              <a:rPr lang="en-US" dirty="0" smtClean="0">
                <a:solidFill>
                  <a:srgbClr val="9BBB59"/>
                </a:solidFill>
              </a:rPr>
              <a:t>Chairs / Organizers</a:t>
            </a:r>
          </a:p>
          <a:p>
            <a:pPr lvl="1">
              <a:buFont typeface="Wingdings" charset="2"/>
              <a:buChar char="ü"/>
            </a:pPr>
            <a:r>
              <a:rPr lang="en-US" dirty="0">
                <a:solidFill>
                  <a:srgbClr val="9BBB59"/>
                </a:solidFill>
              </a:rPr>
              <a:t>PC </a:t>
            </a:r>
            <a:r>
              <a:rPr lang="en-US" dirty="0">
                <a:solidFill>
                  <a:srgbClr val="9BBB59"/>
                </a:solidFill>
              </a:rPr>
              <a:t>Members</a:t>
            </a:r>
          </a:p>
          <a:p>
            <a:pPr lvl="1">
              <a:buFont typeface="Wingdings" charset="2"/>
              <a:buChar char="ü"/>
            </a:pPr>
            <a:r>
              <a:rPr lang="en-US" dirty="0">
                <a:solidFill>
                  <a:srgbClr val="9BBB59"/>
                </a:solidFill>
              </a:rPr>
              <a:t>Authors </a:t>
            </a:r>
            <a:r>
              <a:rPr lang="en-US" dirty="0">
                <a:solidFill>
                  <a:srgbClr val="9BBB59"/>
                </a:solidFill>
              </a:rPr>
              <a:t>[partially] </a:t>
            </a:r>
            <a:endParaRPr lang="en-US" dirty="0">
              <a:solidFill>
                <a:srgbClr val="9BBB59"/>
              </a:solidFill>
            </a:endParaRPr>
          </a:p>
          <a:p>
            <a:pPr lvl="1">
              <a:buFont typeface="Wingdings" charset="2"/>
              <a:buChar char="ü"/>
            </a:pPr>
            <a:r>
              <a:rPr lang="en-US" strike="sngStrike" dirty="0" smtClean="0">
                <a:solidFill>
                  <a:srgbClr val="000000"/>
                </a:solidFill>
              </a:rPr>
              <a:t>Attendees</a:t>
            </a:r>
            <a:endParaRPr lang="en-US" dirty="0">
              <a:solidFill>
                <a:srgbClr val="000000"/>
              </a:solidFill>
            </a:endParaRPr>
          </a:p>
          <a:p>
            <a:pPr lvl="1">
              <a:buFont typeface="Wingdings" charset="2"/>
              <a:buChar char="ü"/>
            </a:pPr>
            <a:endParaRPr lang="en-US" dirty="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9</a:t>
            </a:fld>
            <a:endParaRPr lang="en-US"/>
          </a:p>
        </p:txBody>
      </p:sp>
      <p:pic>
        <p:nvPicPr>
          <p:cNvPr id="5" name="Picture 4" descr="author-sour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417" y="1600200"/>
            <a:ext cx="4603750" cy="2446782"/>
          </a:xfrm>
          <a:prstGeom prst="rect">
            <a:avLst/>
          </a:prstGeom>
        </p:spPr>
      </p:pic>
      <p:sp>
        <p:nvSpPr>
          <p:cNvPr id="6" name="Rounded Rectangle 5"/>
          <p:cNvSpPr/>
          <p:nvPr/>
        </p:nvSpPr>
        <p:spPr>
          <a:xfrm>
            <a:off x="3767666" y="2264834"/>
            <a:ext cx="3725334" cy="455084"/>
          </a:xfrm>
          <a:prstGeom prst="roundRect">
            <a:avLst/>
          </a:prstGeom>
          <a:noFill/>
          <a:ln w="57150" cmpd="sng">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Content Placeholder 2"/>
          <p:cNvSpPr txBox="1">
            <a:spLocks/>
          </p:cNvSpPr>
          <p:nvPr/>
        </p:nvSpPr>
        <p:spPr>
          <a:xfrm>
            <a:off x="457200" y="4768273"/>
            <a:ext cx="7620000" cy="135789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Research Question: </a:t>
            </a:r>
            <a:r>
              <a:rPr lang="en-US" dirty="0">
                <a:solidFill>
                  <a:srgbClr val="B89101"/>
                </a:solidFill>
              </a:rPr>
              <a:t>I</a:t>
            </a:r>
            <a:r>
              <a:rPr lang="en-US" dirty="0" smtClean="0">
                <a:solidFill>
                  <a:srgbClr val="B89101"/>
                </a:solidFill>
              </a:rPr>
              <a:t>s there any benefit involving attendees in the process?</a:t>
            </a:r>
          </a:p>
          <a:p>
            <a:endParaRPr lang="en-US" dirty="0"/>
          </a:p>
        </p:txBody>
      </p:sp>
    </p:spTree>
    <p:extLst>
      <p:ext uri="{BB962C8B-B14F-4D97-AF65-F5344CB8AC3E}">
        <p14:creationId xmlns:p14="http://schemas.microsoft.com/office/powerpoint/2010/main" val="20857024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15833</TotalTime>
  <Words>928</Words>
  <Application>Microsoft Macintosh PowerPoint</Application>
  <PresentationFormat>On-screen Show (4:3)</PresentationFormat>
  <Paragraphs>198</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Essential</vt:lpstr>
      <vt:lpstr>Attendee-Sourcing</vt:lpstr>
      <vt:lpstr>PowerPoint Presentation</vt:lpstr>
      <vt:lpstr>CONFERENCE SCHEDULING</vt:lpstr>
      <vt:lpstr>Paper Based Process</vt:lpstr>
      <vt:lpstr>PowerPoint Presentation</vt:lpstr>
      <vt:lpstr>a Conference Community [HCOMP 2014]</vt:lpstr>
      <vt:lpstr>Paper based process</vt:lpstr>
      <vt:lpstr>Prior Work [Cobi]</vt:lpstr>
      <vt:lpstr>Cobi</vt:lpstr>
      <vt:lpstr>Attendee-Sourcing</vt:lpstr>
      <vt:lpstr>Introducing Confer [A tool for Attendee-Sourcing</vt:lpstr>
      <vt:lpstr>Attendees Search on Confer</vt:lpstr>
      <vt:lpstr>ATTENDEEES Mark Interesting Papers</vt:lpstr>
      <vt:lpstr>ATTENDEES EXPLORE</vt:lpstr>
      <vt:lpstr>Confer Recommendations</vt:lpstr>
      <vt:lpstr>PERSONALIZED SCHEDULE</vt:lpstr>
      <vt:lpstr>Attendee-Sourcing</vt:lpstr>
      <vt:lpstr>Prior Knowledge</vt:lpstr>
      <vt:lpstr>Attendee-Sourcing</vt:lpstr>
      <vt:lpstr>Advertise! Advertise!</vt:lpstr>
      <vt:lpstr>Rich Data (4 months in Advance)</vt:lpstr>
      <vt:lpstr>RESEARCH QUESTION</vt:lpstr>
      <vt:lpstr>COBI vs. CONFER</vt:lpstr>
      <vt:lpstr>PAPER SIMILARITY CAPTURE</vt:lpstr>
      <vt:lpstr>Nature of Data</vt:lpstr>
      <vt:lpstr>Potential Biases</vt:lpstr>
      <vt:lpstr>CHI 2014 [Confer + COBI]</vt:lpstr>
      <vt:lpstr>Confer + Cobi</vt:lpstr>
      <vt:lpstr>TAKEAWAYS</vt:lpstr>
      <vt:lpstr>Confer: Beyond Scheduling</vt:lpstr>
      <vt:lpstr>PowerPoint Presentation</vt:lpstr>
      <vt:lpstr>PowerPoint Presentation</vt:lpstr>
      <vt:lpstr>Summary</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Attendee-Sourcing </dc:title>
  <dc:creator>Anant Bhardwaj</dc:creator>
  <cp:lastModifiedBy>Anant Bhardwaj</cp:lastModifiedBy>
  <cp:revision>469</cp:revision>
  <dcterms:created xsi:type="dcterms:W3CDTF">2014-09-30T19:08:08Z</dcterms:created>
  <dcterms:modified xsi:type="dcterms:W3CDTF">2014-11-02T05:47:12Z</dcterms:modified>
</cp:coreProperties>
</file>